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262" r:id="rId5"/>
    <p:sldId id="263" r:id="rId6"/>
    <p:sldId id="266" r:id="rId7"/>
    <p:sldId id="264" r:id="rId8"/>
    <p:sldId id="265" r:id="rId9"/>
    <p:sldId id="267" r:id="rId10"/>
    <p:sldId id="268" r:id="rId11"/>
    <p:sldId id="269" r:id="rId12"/>
    <p:sldId id="270" r:id="rId13"/>
    <p:sldId id="274" r:id="rId14"/>
    <p:sldId id="27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pos="597" userDrawn="1">
          <p15:clr>
            <a:srgbClr val="A4A3A4"/>
          </p15:clr>
        </p15:guide>
        <p15:guide id="4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2F2F2"/>
    <a:srgbClr val="014067"/>
    <a:srgbClr val="3F3F3F"/>
    <a:srgbClr val="014E7D"/>
    <a:srgbClr val="013657"/>
    <a:srgbClr val="01456F"/>
    <a:srgbClr val="014B79"/>
    <a:srgbClr val="0937C9"/>
    <a:srgbClr val="0027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Šviesus stilius 1 – paryškinimas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46F890A9-2807-4EBB-B81D-B2AA78EC7F39}" styleName="Tamsus stilius 2 – paryškinimas 5/paryškinima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C89EF96-8CEA-46FF-86C4-4CE0E7609802}" styleName="Šviesus stilius 3 – paryškinimas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2" autoAdjust="0"/>
    <p:restoredTop sz="94638" autoAdjust="0"/>
  </p:normalViewPr>
  <p:slideViewPr>
    <p:cSldViewPr snapToGrid="0" showGuides="1">
      <p:cViewPr varScale="1">
        <p:scale>
          <a:sx n="98" d="100"/>
          <a:sy n="98" d="100"/>
        </p:scale>
        <p:origin x="96" y="264"/>
      </p:cViewPr>
      <p:guideLst>
        <p:guide pos="3840"/>
        <p:guide pos="597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0" d="100"/>
          <a:sy n="120" d="100"/>
        </p:scale>
        <p:origin x="504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6340187161406406E-2"/>
          <c:y val="0.22169312195808383"/>
          <c:w val="0.84731962567718722"/>
          <c:h val="0.73168790885431401"/>
        </c:manualLayout>
      </c:layout>
      <c:pie3DChart>
        <c:varyColors val="1"/>
        <c:ser>
          <c:idx val="0"/>
          <c:order val="0"/>
          <c:tx>
            <c:strRef>
              <c:f>Lapas1!$B$1</c:f>
              <c:strCache>
                <c:ptCount val="1"/>
                <c:pt idx="0">
                  <c:v>mln. Eur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BE7B-4B31-9B30-9E12A4DCFD0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E7B-4B31-9B30-9E12A4DCFD0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BE7B-4B31-9B30-9E12A4DCFD0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E7B-4B31-9B30-9E12A4DCFD03}"/>
              </c:ext>
            </c:extLst>
          </c:dPt>
          <c:dLbls>
            <c:dLbl>
              <c:idx val="0"/>
              <c:layout>
                <c:manualLayout>
                  <c:x val="8.7902245274491614E-2"/>
                  <c:y val="-0.12081132851952639"/>
                </c:manualLayout>
              </c:layout>
              <c:spPr>
                <a:solidFill>
                  <a:srgbClr val="ED8C17"/>
                </a:solidFill>
                <a:ln>
                  <a:solidFill>
                    <a:srgbClr val="727272">
                      <a:lumMod val="25000"/>
                      <a:lumOff val="75000"/>
                    </a:srgb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t-L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BE7B-4B31-9B30-9E12A4DCFD03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8490375408788004"/>
                      <c:h val="6.4704839610618251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4.6522785074732786E-2"/>
                  <c:y val="-4.84307474654673E-4"/>
                </c:manualLayout>
              </c:layout>
              <c:spPr>
                <a:solidFill>
                  <a:srgbClr val="DC5530"/>
                </a:solidFill>
                <a:ln>
                  <a:solidFill>
                    <a:srgbClr val="727272">
                      <a:lumMod val="25000"/>
                      <a:lumOff val="75000"/>
                    </a:srgb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t-L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BE7B-4B31-9B30-9E12A4DCFD03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7950437833734567"/>
                      <c:h val="7.7074513650227494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1.9635889555422947E-2"/>
                  <c:y val="-0.14303505207528289"/>
                </c:manualLayout>
              </c:layout>
              <c:spPr>
                <a:solidFill>
                  <a:srgbClr val="865640"/>
                </a:solidFill>
                <a:ln>
                  <a:solidFill>
                    <a:srgbClr val="727272">
                      <a:lumMod val="25000"/>
                      <a:lumOff val="75000"/>
                    </a:srgb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t-L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BE7B-4B31-9B30-9E12A4DCFD03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4654664982416274"/>
                      <c:h val="7.3655321467861495E-2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0.18341914934153525"/>
                  <c:y val="-5.6718851431935877E-2"/>
                </c:manualLayout>
              </c:layout>
              <c:spPr>
                <a:solidFill>
                  <a:srgbClr val="9B8357"/>
                </a:solidFill>
                <a:ln>
                  <a:solidFill>
                    <a:srgbClr val="727272">
                      <a:lumMod val="25000"/>
                      <a:lumOff val="75000"/>
                    </a:srgb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t-L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BE7B-4B31-9B30-9E12A4DCFD03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0224085521327617"/>
                      <c:h val="0.1262264361362008"/>
                    </c:manualLayout>
                  </c15:layout>
                </c:ext>
              </c:extLst>
            </c:dLbl>
            <c:spPr>
              <a:solidFill>
                <a:prstClr val="white"/>
              </a:solidFill>
              <a:ln>
                <a:solidFill>
                  <a:srgbClr val="727272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Lapas1!$A$2:$A$5</c:f>
              <c:strCache>
                <c:ptCount val="4"/>
                <c:pt idx="0">
                  <c:v>Rangos darbai 65 mln. Eur</c:v>
                </c:pt>
                <c:pt idx="1">
                  <c:v>Projektavimas 4,8 mln. Eur</c:v>
                </c:pt>
                <c:pt idx="2">
                  <c:v>Administracinės išlaidos 3,97 mln. Eur</c:v>
                </c:pt>
                <c:pt idx="3">
                  <c:v>Delspinigiai, baudos, išskaitos 3,2 mln. Eur</c:v>
                </c:pt>
              </c:strCache>
            </c:strRef>
          </c:cat>
          <c:val>
            <c:numRef>
              <c:f>Lapas1!$B$2:$B$5</c:f>
              <c:numCache>
                <c:formatCode>General</c:formatCode>
                <c:ptCount val="4"/>
                <c:pt idx="0">
                  <c:v>65</c:v>
                </c:pt>
                <c:pt idx="1">
                  <c:v>4.8</c:v>
                </c:pt>
                <c:pt idx="2">
                  <c:v>3.97</c:v>
                </c:pt>
                <c:pt idx="3">
                  <c:v>3.2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E7B-4B31-9B30-9E12A4DCFD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Eur/km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FA8-4C60-86F6-00FDEDDC74CF}"/>
              </c:ext>
            </c:extLst>
          </c:dPt>
          <c:dPt>
            <c:idx val="2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BFA8-4C60-86F6-00FDEDDC74CF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200" b="0" noProof="0" dirty="0" smtClean="0"/>
                      <a:t>16,2 tūkst. </a:t>
                    </a:r>
                    <a:r>
                      <a:rPr lang="en-US" sz="1200" b="0" i="0" u="none" strike="noStrike" kern="1200" baseline="0" noProof="0" dirty="0" smtClean="0">
                        <a:solidFill>
                          <a:srgbClr val="727272">
                            <a:lumMod val="50000"/>
                          </a:srgbClr>
                        </a:solidFill>
                      </a:rPr>
                      <a:t>Eur/km</a:t>
                    </a:r>
                    <a:endParaRPr lang="en-US" sz="1200" b="0" i="0" u="none" strike="noStrike" kern="1200" baseline="0" noProof="0" dirty="0">
                      <a:solidFill>
                        <a:srgbClr val="727272">
                          <a:lumMod val="50000"/>
                        </a:srgbClr>
                      </a:solidFill>
                    </a:endParaRP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BFA8-4C60-86F6-00FDEDDC74CF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b="0" noProof="0" dirty="0" smtClean="0"/>
                      <a:t>9,8</a:t>
                    </a:r>
                    <a:r>
                      <a:rPr lang="en-US" b="0" baseline="0" noProof="0" dirty="0" smtClean="0"/>
                      <a:t> tūkst.</a:t>
                    </a:r>
                    <a:r>
                      <a:rPr lang="en-US" b="0" noProof="0" dirty="0" smtClean="0"/>
                      <a:t> </a:t>
                    </a:r>
                    <a:r>
                      <a:rPr lang="en-US" sz="1200" b="0" i="0" u="none" strike="noStrike" kern="1200" baseline="0" noProof="0" dirty="0" smtClean="0">
                        <a:solidFill>
                          <a:srgbClr val="727272">
                            <a:lumMod val="50000"/>
                          </a:srgbClr>
                        </a:solidFill>
                      </a:rPr>
                      <a:t>Eur/km</a:t>
                    </a:r>
                    <a:endParaRPr lang="en-US" sz="1200" b="0" i="0" u="none" strike="noStrike" kern="1200" baseline="0" noProof="0" dirty="0">
                      <a:solidFill>
                        <a:srgbClr val="727272">
                          <a:lumMod val="50000"/>
                        </a:srgbClr>
                      </a:solidFill>
                    </a:endParaRP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BFA8-4C60-86F6-00FDEDDC74CF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noProof="0" dirty="0" smtClean="0"/>
                      <a:t>3,8</a:t>
                    </a:r>
                    <a:r>
                      <a:rPr lang="en-US" baseline="0" noProof="0" dirty="0" smtClean="0"/>
                      <a:t> tūkst.</a:t>
                    </a:r>
                    <a:r>
                      <a:rPr lang="en-US" noProof="0" dirty="0" smtClean="0"/>
                      <a:t> Eur/km</a:t>
                    </a:r>
                    <a:endParaRPr lang="en-US" noProof="0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BFA8-4C60-86F6-00FDEDDC74CF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lt-LT" sz="1197" b="0" i="0" u="none" strike="noStrike" kern="1200" baseline="0" noProof="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Lapas1!$A$2:$A$4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Lapas1!$B$2:$B$4</c:f>
              <c:numCache>
                <c:formatCode>General</c:formatCode>
                <c:ptCount val="3"/>
                <c:pt idx="0">
                  <c:v>16200</c:v>
                </c:pt>
                <c:pt idx="1">
                  <c:v>9800</c:v>
                </c:pt>
                <c:pt idx="2">
                  <c:v>3800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FA8-4C60-86F6-00FDEDDC74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79577928"/>
        <c:axId val="279578712"/>
      </c:barChart>
      <c:catAx>
        <c:axId val="2795779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79578712"/>
        <c:crosses val="autoZero"/>
        <c:auto val="1"/>
        <c:lblAlgn val="ctr"/>
        <c:lblOffset val="100"/>
        <c:noMultiLvlLbl val="0"/>
      </c:catAx>
      <c:valAx>
        <c:axId val="2795787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79577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t-LT" noProof="0" dirty="0"/>
              <a:t>už mažesnį paklotą asfalto kiekį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už mažesnį paklotą asfalto kiekį</c:v>
                </c:pt>
              </c:strCache>
            </c:strRef>
          </c:tx>
          <c:spPr>
            <a:ln w="38100" cap="flat" cmpd="dbl" algn="ctr">
              <a:solidFill>
                <a:schemeClr val="accent1"/>
              </a:solidFill>
              <a:miter lim="800000"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1.1378182845068929E-2"/>
                  <c:y val="-6.90864294351709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CA4B-47C3-8A2B-2757CFF13E6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3653819414082714E-2"/>
                  <c:y val="-7.19650306616363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CA4B-47C3-8A2B-2757CFF13E6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5.683948842256465E-2"/>
                  <c:y val="-6.9885864594678215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145 tūkst.</a:t>
                    </a:r>
                    <a:r>
                      <a:rPr lang="en-US" baseline="0" dirty="0"/>
                      <a:t> </a:t>
                    </a:r>
                    <a:r>
                      <a:rPr lang="en-US" dirty="0"/>
                      <a:t>Eur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CA4B-47C3-8A2B-2757CFF13E6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5.0246772179751639E-2"/>
                  <c:y val="-5.2675682506151039E-2"/>
                </c:manualLayout>
              </c:layout>
              <c:tx>
                <c:rich>
                  <a:bodyPr/>
                  <a:lstStyle/>
                  <a:p>
                    <a:fld id="{998D869D-1AA3-4B01-A16C-9BFCAEEF5D09}" type="VALUE">
                      <a:rPr lang="en-US" noProof="0" smtClean="0"/>
                      <a:pPr/>
                      <a:t>[REIKŠMĖ]</a:t>
                    </a:fld>
                    <a:r>
                      <a:rPr lang="en-US" sz="1000" b="1" i="0" u="none" strike="noStrike" kern="1200" baseline="0" noProof="0" dirty="0" smtClean="0">
                        <a:solidFill>
                          <a:srgbClr val="727272">
                            <a:lumMod val="50000"/>
                          </a:srgbClr>
                        </a:solidFill>
                      </a:rPr>
                      <a:t> </a:t>
                    </a:r>
                    <a:r>
                      <a:rPr lang="en-US" sz="1200" b="0" i="0" u="none" strike="noStrike" kern="1200" baseline="0" noProof="0" dirty="0" smtClean="0">
                        <a:solidFill>
                          <a:srgbClr val="727272">
                            <a:lumMod val="50000"/>
                          </a:srgbClr>
                        </a:solidFill>
                      </a:rPr>
                      <a:t>tūkst. Eur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CA4B-47C3-8A2B-2757CFF13E65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Lapas1!$A$2:$A$5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Lapas1!$B$2:$B$5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144.6</c:v>
                </c:pt>
                <c:pt idx="3">
                  <c:v>167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CA4B-47C3-8A2B-2757CFF13E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79581064"/>
        <c:axId val="279575576"/>
      </c:lineChart>
      <c:catAx>
        <c:axId val="2795810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  <a:alpha val="32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tx1">
                <a:lumMod val="15000"/>
                <a:lumOff val="85000"/>
              </a:schemeClr>
            </a:solidFill>
            <a:round/>
            <a:tailEnd type="none" w="med" len="lg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79575576"/>
        <c:crosses val="autoZero"/>
        <c:auto val="1"/>
        <c:lblAlgn val="ctr"/>
        <c:lblOffset val="100"/>
        <c:noMultiLvlLbl val="0"/>
      </c:catAx>
      <c:valAx>
        <c:axId val="279575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  <a:alpha val="32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tx1">
                <a:lumMod val="15000"/>
                <a:lumOff val="85000"/>
              </a:schemeClr>
            </a:solidFill>
            <a:round/>
            <a:tailEnd type="none" w="med" len="lg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795810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išskaitos už nekokybę</c:v>
                </c:pt>
              </c:strCache>
            </c:strRef>
          </c:tx>
          <c:spPr>
            <a:ln w="38100" cap="flat" cmpd="dbl" algn="ctr">
              <a:solidFill>
                <a:schemeClr val="accent1"/>
              </a:solidFill>
              <a:miter lim="800000"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6.115665768835464E-2"/>
                  <c:y val="-7.0193217607519717E-2"/>
                </c:manualLayout>
              </c:layout>
              <c:tx>
                <c:rich>
                  <a:bodyPr/>
                  <a:lstStyle/>
                  <a:p>
                    <a:r>
                      <a:rPr lang="en-US" sz="1200" baseline="0" noProof="0" dirty="0" smtClean="0"/>
                      <a:t>64 </a:t>
                    </a:r>
                    <a:r>
                      <a:rPr lang="en-US" sz="1200" b="0" i="0" u="none" strike="noStrike" kern="1200" baseline="0" noProof="0" dirty="0" smtClean="0">
                        <a:solidFill>
                          <a:srgbClr val="727272">
                            <a:lumMod val="50000"/>
                          </a:srgbClr>
                        </a:solidFill>
                      </a:rPr>
                      <a:t>tūkst. Eur</a:t>
                    </a:r>
                    <a:endParaRPr lang="en-US" sz="1200" baseline="0" noProof="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C62-483E-9436-ECE8555D707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5.3978547376961568E-2"/>
                  <c:y val="-5.5554283732616581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0" i="0" u="none" strike="noStrike" kern="1200" baseline="0" noProof="0" dirty="0" smtClean="0">
                        <a:solidFill>
                          <a:srgbClr val="727272">
                            <a:lumMod val="50000"/>
                          </a:srgbClr>
                        </a:solidFill>
                      </a:rPr>
                      <a:t>99 tūkst. Eur</a:t>
                    </a:r>
                    <a:endParaRPr lang="en-US" sz="1200" b="0" i="0" u="none" strike="noStrike" kern="1200" baseline="0" noProof="0" dirty="0">
                      <a:solidFill>
                        <a:srgbClr val="727272">
                          <a:lumMod val="50000"/>
                        </a:srgbClr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6C62-483E-9436-ECE8555D707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6.0604143880437063E-2"/>
                  <c:y val="-0.107922613225926"/>
                </c:manualLayout>
              </c:layout>
              <c:tx>
                <c:rich>
                  <a:bodyPr/>
                  <a:lstStyle/>
                  <a:p>
                    <a:r>
                      <a:rPr lang="en-US" sz="1200" noProof="0" dirty="0" smtClean="0"/>
                      <a:t>118</a:t>
                    </a:r>
                    <a:r>
                      <a:rPr lang="en-US" sz="1200" b="1" i="0" u="none" strike="noStrike" kern="1200" baseline="0" noProof="0" dirty="0" smtClean="0">
                        <a:solidFill>
                          <a:srgbClr val="727272">
                            <a:lumMod val="50000"/>
                          </a:srgbClr>
                        </a:solidFill>
                      </a:rPr>
                      <a:t> </a:t>
                    </a:r>
                    <a:r>
                      <a:rPr lang="en-US" sz="1200" b="0" i="0" u="none" strike="noStrike" kern="1200" baseline="0" noProof="0" dirty="0" smtClean="0">
                        <a:solidFill>
                          <a:srgbClr val="727272">
                            <a:lumMod val="50000"/>
                          </a:srgbClr>
                        </a:solidFill>
                      </a:rPr>
                      <a:t>tūkst. Eur</a:t>
                    </a:r>
                    <a:endParaRPr lang="en-US" sz="1200" noProof="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6C62-483E-9436-ECE8555D707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5.8763924387226621E-2"/>
                  <c:y val="-5.2737334437930446E-2"/>
                </c:manualLayout>
              </c:layout>
              <c:tx>
                <c:rich>
                  <a:bodyPr/>
                  <a:lstStyle/>
                  <a:p>
                    <a:r>
                      <a:rPr lang="en-US" sz="1200" noProof="0" dirty="0" smtClean="0"/>
                      <a:t>249</a:t>
                    </a:r>
                    <a:r>
                      <a:rPr lang="en-US" sz="1200" b="1" i="0" u="none" strike="noStrike" kern="1200" baseline="0" noProof="0" dirty="0" smtClean="0">
                        <a:solidFill>
                          <a:srgbClr val="727272">
                            <a:lumMod val="50000"/>
                          </a:srgbClr>
                        </a:solidFill>
                      </a:rPr>
                      <a:t> </a:t>
                    </a:r>
                    <a:r>
                      <a:rPr lang="en-US" sz="1200" b="0" i="0" u="none" strike="noStrike" kern="1200" baseline="0" noProof="0" dirty="0" smtClean="0">
                        <a:solidFill>
                          <a:srgbClr val="727272">
                            <a:lumMod val="50000"/>
                          </a:srgbClr>
                        </a:solidFill>
                      </a:rPr>
                      <a:t>tūkst. Eur</a:t>
                    </a:r>
                    <a:endParaRPr lang="en-US" sz="1200" b="0" i="0" u="none" strike="noStrike" kern="1200" baseline="0" noProof="0" dirty="0">
                      <a:solidFill>
                        <a:srgbClr val="727272">
                          <a:lumMod val="50000"/>
                        </a:srgbClr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C62-483E-9436-ECE8555D707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Lapas1!$A$2:$A$5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Lapas1!$B$2:$B$5</c:f>
              <c:numCache>
                <c:formatCode>General</c:formatCode>
                <c:ptCount val="4"/>
                <c:pt idx="0">
                  <c:v>63.9</c:v>
                </c:pt>
                <c:pt idx="1">
                  <c:v>99.56</c:v>
                </c:pt>
                <c:pt idx="2">
                  <c:v>117.9</c:v>
                </c:pt>
                <c:pt idx="3">
                  <c:v>248.5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6C62-483E-9436-ECE8555D70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79582632"/>
        <c:axId val="279577144"/>
      </c:lineChart>
      <c:catAx>
        <c:axId val="2795826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  <a:alpha val="32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tx1">
                <a:lumMod val="15000"/>
                <a:lumOff val="85000"/>
              </a:schemeClr>
            </a:solidFill>
            <a:round/>
            <a:tailEnd type="none" w="med" len="lg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79577144"/>
        <c:crosses val="autoZero"/>
        <c:auto val="1"/>
        <c:lblAlgn val="ctr"/>
        <c:lblOffset val="100"/>
        <c:noMultiLvlLbl val="0"/>
      </c:catAx>
      <c:valAx>
        <c:axId val="279577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  <a:alpha val="32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tx1">
                <a:lumMod val="15000"/>
                <a:lumOff val="85000"/>
              </a:schemeClr>
            </a:solidFill>
            <a:round/>
            <a:tailEnd type="none" w="med" len="lg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795826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Stulpelis1</c:v>
                </c:pt>
              </c:strCache>
            </c:strRef>
          </c:tx>
          <c:spPr>
            <a:ln w="38100" cap="flat" cmpd="dbl" algn="ctr">
              <a:solidFill>
                <a:schemeClr val="accent1"/>
              </a:solidFill>
              <a:miter lim="800000"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5.4714903950218392E-2"/>
                  <c:y val="-7.196503066163628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0" noProof="0" dirty="0" smtClean="0">
                        <a:solidFill>
                          <a:schemeClr val="tx1"/>
                        </a:solidFill>
                      </a:rPr>
                      <a:t>0,067</a:t>
                    </a:r>
                    <a:r>
                      <a:rPr lang="en-US" sz="1200" b="0" baseline="0" noProof="0" dirty="0" smtClean="0">
                        <a:solidFill>
                          <a:schemeClr val="tx1"/>
                        </a:solidFill>
                      </a:rPr>
                      <a:t> </a:t>
                    </a:r>
                    <a:r>
                      <a:rPr lang="en-US" sz="1200" b="0" noProof="0" dirty="0" smtClean="0">
                        <a:solidFill>
                          <a:schemeClr val="tx1"/>
                        </a:solidFill>
                      </a:rPr>
                      <a:t>mln.</a:t>
                    </a:r>
                    <a:r>
                      <a:rPr lang="en-US" sz="1200" b="0" baseline="0" noProof="0" dirty="0" smtClean="0">
                        <a:solidFill>
                          <a:schemeClr val="tx1"/>
                        </a:solidFill>
                      </a:rPr>
                      <a:t> Eur</a:t>
                    </a:r>
                    <a:endParaRPr lang="en-US" sz="1200" b="0" baseline="0" noProof="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t-LT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A609-4728-9476-0B7230A6F27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5.705020878517561E-2"/>
                  <c:y val="-0.1468086625497380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F221E06-60A2-4889-A792-AEA33875923C}" type="VALUE">
                      <a:rPr lang="en-US" sz="1200" b="0" noProof="0" smtClean="0">
                        <a:solidFill>
                          <a:schemeClr val="tx1"/>
                        </a:solidFill>
                      </a:rPr>
                      <a:pPr>
                        <a:defRPr sz="1200">
                          <a:solidFill>
                            <a:schemeClr val="tx1"/>
                          </a:solidFill>
                        </a:defRPr>
                      </a:pPr>
                      <a:t>[REIKŠMĖ]</a:t>
                    </a:fld>
                    <a:r>
                      <a:rPr lang="en-US" sz="1200" b="0" noProof="0" dirty="0" smtClean="0">
                        <a:solidFill>
                          <a:schemeClr val="tx1"/>
                        </a:solidFill>
                      </a:rPr>
                      <a:t> </a:t>
                    </a:r>
                    <a:r>
                      <a:rPr lang="en-US" sz="1200" b="0" i="0" u="none" strike="noStrike" kern="1200" baseline="0" noProof="0" dirty="0" smtClean="0">
                        <a:solidFill>
                          <a:schemeClr val="tx1"/>
                        </a:solidFill>
                      </a:rPr>
                      <a:t>mln. Eur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t-LT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A609-4728-9476-0B7230A6F270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-4.8712867703449077E-2"/>
                  <c:y val="-5.156753436471877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681C9EF-3504-451C-8A3C-731B96000B5C}" type="VALUE">
                      <a:rPr lang="en-US" sz="1200" b="0" noProof="0" smtClean="0">
                        <a:solidFill>
                          <a:schemeClr val="tx1"/>
                        </a:solidFill>
                      </a:rPr>
                      <a:pPr>
                        <a:defRPr sz="1200">
                          <a:solidFill>
                            <a:schemeClr val="tx1"/>
                          </a:solidFill>
                        </a:defRPr>
                      </a:pPr>
                      <a:t>[REIKŠMĖ]</a:t>
                    </a:fld>
                    <a:r>
                      <a:rPr lang="en-US" sz="1200" b="0" noProof="0" dirty="0" smtClean="0">
                        <a:solidFill>
                          <a:schemeClr val="tx1"/>
                        </a:solidFill>
                      </a:rPr>
                      <a:t> </a:t>
                    </a:r>
                    <a:r>
                      <a:rPr lang="en-US" sz="1200" b="0" i="0" u="none" strike="noStrike" kern="1200" baseline="0" noProof="0" dirty="0" smtClean="0">
                        <a:solidFill>
                          <a:schemeClr val="tx1"/>
                        </a:solidFill>
                      </a:rPr>
                      <a:t>mln. Eur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t-LT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A609-4728-9476-0B7230A6F270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Lapas1!$A$2:$A$4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Lapas1!$B$2:$B$4</c:f>
              <c:numCache>
                <c:formatCode>General</c:formatCode>
                <c:ptCount val="3"/>
                <c:pt idx="0">
                  <c:v>6.7000000000000004E-2</c:v>
                </c:pt>
                <c:pt idx="1">
                  <c:v>0.17100000000000001</c:v>
                </c:pt>
                <c:pt idx="2">
                  <c:v>2.78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A609-4728-9476-0B7230A6F27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77740560"/>
        <c:axId val="277737032"/>
      </c:lineChart>
      <c:catAx>
        <c:axId val="2777405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  <a:alpha val="32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tx1">
                <a:lumMod val="15000"/>
                <a:lumOff val="85000"/>
              </a:schemeClr>
            </a:solidFill>
            <a:round/>
            <a:tailEnd type="none" w="med" len="lg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77737032"/>
        <c:crosses val="autoZero"/>
        <c:auto val="1"/>
        <c:lblAlgn val="ctr"/>
        <c:lblOffset val="100"/>
        <c:noMultiLvlLbl val="0"/>
      </c:catAx>
      <c:valAx>
        <c:axId val="277737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  <a:alpha val="32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tx1">
                <a:lumMod val="15000"/>
                <a:lumOff val="85000"/>
              </a:schemeClr>
            </a:solidFill>
            <a:round/>
            <a:tailEnd type="none" w="med" len="lg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277740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3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3175" cap="flat" cmpd="sng" algn="ctr">
        <a:solidFill>
          <a:schemeClr val="tx1">
            <a:lumMod val="15000"/>
            <a:lumOff val="85000"/>
          </a:schemeClr>
        </a:solidFill>
        <a:round/>
        <a:tailEnd type="none" w="med" len="lg"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38100" cap="flat" cmpd="dbl" algn="ctr">
        <a:solidFill>
          <a:schemeClr val="phClr"/>
        </a:solidFill>
        <a:miter lim="800000"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 cap="flat" cmpd="sng" algn="ctr">
        <a:solidFill>
          <a:schemeClr val="lt1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tx1"/>
    </cs:fontRef>
    <cs:spPr>
      <a:ln w="9525">
        <a:solidFill>
          <a:schemeClr val="tx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  <a:alpha val="32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tx1">
            <a:lumMod val="5000"/>
            <a:lumOff val="95000"/>
            <a:alpha val="32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tx1"/>
        </a:solidFill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/>
    </cs:fontRef>
    <cs:spPr>
      <a:ln w="3175" cap="flat" cmpd="sng" algn="ctr">
        <a:solidFill>
          <a:schemeClr val="tx1">
            <a:lumMod val="15000"/>
            <a:lumOff val="85000"/>
          </a:schemeClr>
        </a:solidFill>
        <a:round/>
        <a:tailEnd type="none" w="med" len="lg"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>
        <a:solidFill>
          <a:schemeClr val="tx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2700" cap="rnd"/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3175" cap="flat" cmpd="sng" algn="ctr">
        <a:solidFill>
          <a:schemeClr val="tx1">
            <a:lumMod val="15000"/>
            <a:lumOff val="85000"/>
          </a:schemeClr>
        </a:solidFill>
        <a:round/>
        <a:tailEnd type="none" w="med" len="lg"/>
      </a:ln>
    </cs:spPr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3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3175" cap="flat" cmpd="sng" algn="ctr">
        <a:solidFill>
          <a:schemeClr val="tx1">
            <a:lumMod val="15000"/>
            <a:lumOff val="85000"/>
          </a:schemeClr>
        </a:solidFill>
        <a:round/>
        <a:tailEnd type="none" w="med" len="lg"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38100" cap="flat" cmpd="dbl" algn="ctr">
        <a:solidFill>
          <a:schemeClr val="phClr"/>
        </a:solidFill>
        <a:miter lim="800000"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 cap="flat" cmpd="sng" algn="ctr">
        <a:solidFill>
          <a:schemeClr val="lt1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tx1"/>
    </cs:fontRef>
    <cs:spPr>
      <a:ln w="9525">
        <a:solidFill>
          <a:schemeClr val="tx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  <a:alpha val="32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tx1">
            <a:lumMod val="5000"/>
            <a:lumOff val="95000"/>
            <a:alpha val="32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tx1"/>
        </a:solidFill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/>
    </cs:fontRef>
    <cs:spPr>
      <a:ln w="3175" cap="flat" cmpd="sng" algn="ctr">
        <a:solidFill>
          <a:schemeClr val="tx1">
            <a:lumMod val="15000"/>
            <a:lumOff val="85000"/>
          </a:schemeClr>
        </a:solidFill>
        <a:round/>
        <a:tailEnd type="none" w="med" len="lg"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>
        <a:solidFill>
          <a:schemeClr val="tx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2700" cap="rnd"/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3175" cap="flat" cmpd="sng" algn="ctr">
        <a:solidFill>
          <a:schemeClr val="tx1">
            <a:lumMod val="15000"/>
            <a:lumOff val="85000"/>
          </a:schemeClr>
        </a:solidFill>
        <a:round/>
        <a:tailEnd type="none" w="med" len="lg"/>
      </a:ln>
    </cs:spPr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3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3175" cap="flat" cmpd="sng" algn="ctr">
        <a:solidFill>
          <a:schemeClr val="tx1">
            <a:lumMod val="15000"/>
            <a:lumOff val="85000"/>
          </a:schemeClr>
        </a:solidFill>
        <a:round/>
        <a:tailEnd type="none" w="med" len="lg"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38100" cap="flat" cmpd="dbl" algn="ctr">
        <a:solidFill>
          <a:schemeClr val="phClr"/>
        </a:solidFill>
        <a:miter lim="800000"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 cap="flat" cmpd="sng" algn="ctr">
        <a:solidFill>
          <a:schemeClr val="lt1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tx1"/>
    </cs:fontRef>
    <cs:spPr>
      <a:ln w="9525">
        <a:solidFill>
          <a:schemeClr val="tx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  <a:alpha val="32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tx1">
            <a:lumMod val="5000"/>
            <a:lumOff val="95000"/>
            <a:alpha val="32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tx1"/>
        </a:solidFill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/>
    </cs:fontRef>
    <cs:spPr>
      <a:ln w="3175" cap="flat" cmpd="sng" algn="ctr">
        <a:solidFill>
          <a:schemeClr val="tx1">
            <a:lumMod val="15000"/>
            <a:lumOff val="85000"/>
          </a:schemeClr>
        </a:solidFill>
        <a:round/>
        <a:tailEnd type="none" w="med" len="lg"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>
        <a:solidFill>
          <a:schemeClr val="tx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2700" cap="rnd"/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3175" cap="flat" cmpd="sng" algn="ctr">
        <a:solidFill>
          <a:schemeClr val="tx1">
            <a:lumMod val="15000"/>
            <a:lumOff val="85000"/>
          </a:schemeClr>
        </a:solidFill>
        <a:round/>
        <a:tailEnd type="none" w="med" len="lg"/>
      </a:ln>
    </cs:spPr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E8BEDA40-91A9-49DC-B402-0EBE674AAEA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8CBB508-5589-42E7-A433-D119AC0FFB7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2BFC85-49E4-447A-A7E3-16153CB2FE2A}" type="datetimeFigureOut">
              <a:rPr lang="en-IN" smtClean="0"/>
              <a:t>06-03-2019</a:t>
            </a:fld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9232ABA-B33A-4B3B-8412-C1773FBF3D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AB1832E-3B48-42CB-80A7-CD8E48D52DD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1072A3-100F-40A9-915F-8D2D9E6962D8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135371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71B50E-4C60-4F9E-B773-52059170945B}" type="datetimeFigureOut">
              <a:rPr lang="en-IN" smtClean="0"/>
              <a:t>06-03-2019</a:t>
            </a:fld>
            <a:endParaRPr lang="en-IN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230CFA-805A-4FD3-B3A0-DAAA5993DA17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98927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30CFA-805A-4FD3-B3A0-DAAA5993DA17}" type="slidenum">
              <a:rPr lang="en-IN" smtClean="0"/>
              <a:t>4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538334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30CFA-805A-4FD3-B3A0-DAAA5993DA17}" type="slidenum">
              <a:rPr lang="en-IN" smtClean="0"/>
              <a:t>7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01270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title="Title">
            <a:extLst>
              <a:ext uri="{FF2B5EF4-FFF2-40B4-BE49-F238E27FC236}">
                <a16:creationId xmlns=""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2006084"/>
            <a:ext cx="4853573" cy="16162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en-IN" dirty="0"/>
              <a:t>Click To Edit Master Title Style</a:t>
            </a:r>
            <a:endParaRPr lang="en-US" dirty="0"/>
          </a:p>
        </p:txBody>
      </p:sp>
      <p:sp>
        <p:nvSpPr>
          <p:cNvPr id="3" name="Subtitle 2" title="Subtitle">
            <a:extLst>
              <a:ext uri="{FF2B5EF4-FFF2-40B4-BE49-F238E27FC236}">
                <a16:creationId xmlns="" xmlns:a16="http://schemas.microsoft.com/office/drawing/2014/main" id="{06317687-D49E-41F7-A330-C78C728F0D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75214" y="3640998"/>
            <a:ext cx="4854339" cy="125757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 kern="0" spc="0" baseline="0">
                <a:solidFill>
                  <a:schemeClr val="accent6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  <a:endParaRPr lang="en-IN" dirty="0"/>
          </a:p>
        </p:txBody>
      </p:sp>
      <p:sp>
        <p:nvSpPr>
          <p:cNvPr id="20" name="Paveikslėlio vietos rezervavimo ženklas 14">
            <a:extLst>
              <a:ext uri="{FF2B5EF4-FFF2-40B4-BE49-F238E27FC236}">
                <a16:creationId xmlns="" xmlns:a16="http://schemas.microsoft.com/office/drawing/2014/main" id="{AADE15C7-D35A-439B-B1F2-B53E97AFC13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2006600"/>
            <a:ext cx="6107763" cy="28924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5004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title="Title ">
            <a:extLst>
              <a:ext uri="{FF2B5EF4-FFF2-40B4-BE49-F238E27FC236}">
                <a16:creationId xmlns="" xmlns:a16="http://schemas.microsoft.com/office/drawing/2014/main" id="{20237B57-91C6-4F8B-8AA0-18FA50B0FD1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31377" y="527307"/>
            <a:ext cx="8164947" cy="1215566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</a:t>
            </a:r>
            <a:r>
              <a:rPr lang="lt-LT" dirty="0"/>
              <a:t> </a:t>
            </a:r>
            <a:r>
              <a:rPr lang="en-US" dirty="0"/>
              <a:t>Master Title Style </a:t>
            </a:r>
            <a:endParaRPr lang="en-IN" dirty="0"/>
          </a:p>
        </p:txBody>
      </p:sp>
      <p:pic>
        <p:nvPicPr>
          <p:cNvPr id="11" name="Paveikslėlis 10">
            <a:extLst>
              <a:ext uri="{FF2B5EF4-FFF2-40B4-BE49-F238E27FC236}">
                <a16:creationId xmlns="" xmlns:a16="http://schemas.microsoft.com/office/drawing/2014/main" id="{5C92E3F1-4DC9-467B-9A3F-C299B499A3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2" r="-627"/>
          <a:stretch/>
        </p:blipFill>
        <p:spPr>
          <a:xfrm>
            <a:off x="9895040" y="6389976"/>
            <a:ext cx="1245794" cy="297871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="" xmlns:a16="http://schemas.microsoft.com/office/drawing/2014/main" id="{3E9E1928-6AC0-4AF2-A6D9-4AEFBEDD41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6971" y="6356350"/>
            <a:ext cx="740227" cy="365125"/>
          </a:xfrm>
          <a:prstGeom prst="rect">
            <a:avLst/>
          </a:prstGeom>
        </p:spPr>
        <p:txBody>
          <a:bodyPr anchor="ctr"/>
          <a:lstStyle>
            <a:lvl1pPr algn="r">
              <a:defRPr sz="1000"/>
            </a:lvl1pPr>
          </a:lstStyle>
          <a:p>
            <a:fld id="{8699F50C-BE38-4BD0-BA84-9B090E1F2B9B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13" name="Content Placeholder 2" title="Bullet Points">
            <a:extLst>
              <a:ext uri="{FF2B5EF4-FFF2-40B4-BE49-F238E27FC236}">
                <a16:creationId xmlns="" xmlns:a16="http://schemas.microsoft.com/office/drawing/2014/main" id="{90981F8D-5FD4-4A6C-AC2C-7B152513DA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78" y="2743201"/>
            <a:ext cx="11162042" cy="341199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8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4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2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IN" dirty="0"/>
          </a:p>
        </p:txBody>
      </p:sp>
      <p:sp>
        <p:nvSpPr>
          <p:cNvPr id="3" name="Stačiakampis 2">
            <a:extLst>
              <a:ext uri="{FF2B5EF4-FFF2-40B4-BE49-F238E27FC236}">
                <a16:creationId xmlns="" xmlns:a16="http://schemas.microsoft.com/office/drawing/2014/main" id="{DA012023-A9DD-49C1-8A85-9376B27A3ECA}"/>
              </a:ext>
            </a:extLst>
          </p:cNvPr>
          <p:cNvSpPr/>
          <p:nvPr userDrawn="1"/>
        </p:nvSpPr>
        <p:spPr>
          <a:xfrm>
            <a:off x="11328740" y="6259651"/>
            <a:ext cx="85917" cy="5983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442230584"/>
      </p:ext>
    </p:extLst>
  </p:cSld>
  <p:clrMapOvr>
    <a:masterClrMapping/>
  </p:clrMapOvr>
  <p:transition spd="med">
    <p:pull/>
  </p:transition>
  <p:extLst mod="1"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415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io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2">
            <a:extLst>
              <a:ext uri="{FF2B5EF4-FFF2-40B4-BE49-F238E27FC236}">
                <a16:creationId xmlns="" xmlns:a16="http://schemas.microsoft.com/office/drawing/2014/main" id="{B2E19FBD-2379-4B3B-910D-F51E007CB63F}"/>
              </a:ext>
            </a:extLst>
          </p:cNvPr>
          <p:cNvSpPr>
            <a:spLocks noGrp="1"/>
          </p:cNvSpPr>
          <p:nvPr userDrawn="1">
            <p:ph type="body" idx="1" hasCustomPrompt="1"/>
          </p:nvPr>
        </p:nvSpPr>
        <p:spPr>
          <a:xfrm>
            <a:off x="531377" y="1751191"/>
            <a:ext cx="5475290" cy="78118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2" name="Paveikslėlis 11">
            <a:extLst>
              <a:ext uri="{FF2B5EF4-FFF2-40B4-BE49-F238E27FC236}">
                <a16:creationId xmlns="" xmlns:a16="http://schemas.microsoft.com/office/drawing/2014/main" id="{38092076-26B1-43D2-9313-7371C36420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2" r="-627"/>
          <a:stretch/>
        </p:blipFill>
        <p:spPr>
          <a:xfrm>
            <a:off x="9895040" y="6389976"/>
            <a:ext cx="1245794" cy="297871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="" xmlns:a16="http://schemas.microsoft.com/office/drawing/2014/main" id="{5845CF61-7417-46BF-9048-D9B26793FC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6971" y="6356350"/>
            <a:ext cx="740227" cy="365125"/>
          </a:xfrm>
          <a:prstGeom prst="rect">
            <a:avLst/>
          </a:prstGeom>
        </p:spPr>
        <p:txBody>
          <a:bodyPr anchor="ctr"/>
          <a:lstStyle>
            <a:lvl1pPr algn="r">
              <a:defRPr sz="1000"/>
            </a:lvl1pPr>
          </a:lstStyle>
          <a:p>
            <a:fld id="{8699F50C-BE38-4BD0-BA84-9B090E1F2B9B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14" name="Stačiakampis 13">
            <a:extLst>
              <a:ext uri="{FF2B5EF4-FFF2-40B4-BE49-F238E27FC236}">
                <a16:creationId xmlns="" xmlns:a16="http://schemas.microsoft.com/office/drawing/2014/main" id="{6BD3CFFC-0B9D-4E64-AD40-DA6680EADBBD}"/>
              </a:ext>
            </a:extLst>
          </p:cNvPr>
          <p:cNvSpPr/>
          <p:nvPr userDrawn="1"/>
        </p:nvSpPr>
        <p:spPr>
          <a:xfrm>
            <a:off x="11328740" y="6259651"/>
            <a:ext cx="85917" cy="5983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15" name="Content Placeholder 2" title="Bullet Points">
            <a:extLst>
              <a:ext uri="{FF2B5EF4-FFF2-40B4-BE49-F238E27FC236}">
                <a16:creationId xmlns="" xmlns:a16="http://schemas.microsoft.com/office/drawing/2014/main" id="{F04C9260-8336-40E3-8D12-FB0ACEE0414D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31378" y="2743201"/>
            <a:ext cx="11162042" cy="341199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8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4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2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IN" dirty="0"/>
          </a:p>
        </p:txBody>
      </p:sp>
      <p:sp>
        <p:nvSpPr>
          <p:cNvPr id="16" name="Title 1" title="Title ">
            <a:extLst>
              <a:ext uri="{FF2B5EF4-FFF2-40B4-BE49-F238E27FC236}">
                <a16:creationId xmlns="" xmlns:a16="http://schemas.microsoft.com/office/drawing/2014/main" id="{CAC3FF5A-2988-46A6-9408-54154622F3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377" y="527307"/>
            <a:ext cx="8164947" cy="1215566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</a:t>
            </a:r>
            <a:r>
              <a:rPr lang="lt-LT" dirty="0"/>
              <a:t> </a:t>
            </a:r>
            <a:r>
              <a:rPr lang="en-US" dirty="0"/>
              <a:t>Master Title Style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56540265"/>
      </p:ext>
    </p:extLst>
  </p:cSld>
  <p:clrMapOvr>
    <a:masterClrMapping/>
  </p:clrMapOvr>
  <p:transition spd="med">
    <p:pull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>
            <a:extLst>
              <a:ext uri="{FF2B5EF4-FFF2-40B4-BE49-F238E27FC236}">
                <a16:creationId xmlns="" xmlns:a16="http://schemas.microsoft.com/office/drawing/2014/main" id="{54A21968-403C-4D41-BA1C-69AB6CB2C00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1377" y="1751191"/>
            <a:ext cx="5475290" cy="78118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2" name="Paveikslėlis 11">
            <a:extLst>
              <a:ext uri="{FF2B5EF4-FFF2-40B4-BE49-F238E27FC236}">
                <a16:creationId xmlns="" xmlns:a16="http://schemas.microsoft.com/office/drawing/2014/main" id="{676D3486-DBDF-445F-984F-71339D6052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2" r="-627"/>
          <a:stretch/>
        </p:blipFill>
        <p:spPr>
          <a:xfrm>
            <a:off x="9895040" y="6389976"/>
            <a:ext cx="1245794" cy="297871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="" xmlns:a16="http://schemas.microsoft.com/office/drawing/2014/main" id="{ED8EFAD1-284A-42B1-856C-66445AFCEF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6971" y="6356350"/>
            <a:ext cx="740227" cy="365125"/>
          </a:xfrm>
          <a:prstGeom prst="rect">
            <a:avLst/>
          </a:prstGeom>
        </p:spPr>
        <p:txBody>
          <a:bodyPr anchor="ctr"/>
          <a:lstStyle>
            <a:lvl1pPr algn="r">
              <a:defRPr sz="1000"/>
            </a:lvl1pPr>
          </a:lstStyle>
          <a:p>
            <a:fld id="{8699F50C-BE38-4BD0-BA84-9B090E1F2B9B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15" name="Stačiakampis 14">
            <a:extLst>
              <a:ext uri="{FF2B5EF4-FFF2-40B4-BE49-F238E27FC236}">
                <a16:creationId xmlns="" xmlns:a16="http://schemas.microsoft.com/office/drawing/2014/main" id="{4FE8A306-0D37-44C3-9C06-9A8D0D825EAF}"/>
              </a:ext>
            </a:extLst>
          </p:cNvPr>
          <p:cNvSpPr/>
          <p:nvPr userDrawn="1"/>
        </p:nvSpPr>
        <p:spPr>
          <a:xfrm>
            <a:off x="11328740" y="6259651"/>
            <a:ext cx="85917" cy="5983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16" name="Content Placeholder 2" title="Bullet Points">
            <a:extLst>
              <a:ext uri="{FF2B5EF4-FFF2-40B4-BE49-F238E27FC236}">
                <a16:creationId xmlns="" xmlns:a16="http://schemas.microsoft.com/office/drawing/2014/main" id="{A5843319-0C2D-49FD-A5CB-2FD9216D53A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31378" y="2743201"/>
            <a:ext cx="5564622" cy="341199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8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4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2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IN" dirty="0"/>
          </a:p>
        </p:txBody>
      </p:sp>
      <p:sp>
        <p:nvSpPr>
          <p:cNvPr id="17" name="Title 1" title="Title ">
            <a:extLst>
              <a:ext uri="{FF2B5EF4-FFF2-40B4-BE49-F238E27FC236}">
                <a16:creationId xmlns="" xmlns:a16="http://schemas.microsoft.com/office/drawing/2014/main" id="{BDA3D089-F838-4D94-9C6B-D1FAEE6788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377" y="527307"/>
            <a:ext cx="8164947" cy="1215566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</a:t>
            </a:r>
            <a:r>
              <a:rPr lang="lt-LT" dirty="0"/>
              <a:t> </a:t>
            </a:r>
            <a:r>
              <a:rPr lang="en-US" dirty="0"/>
              <a:t>Master Title Style </a:t>
            </a:r>
            <a:endParaRPr lang="en-IN" dirty="0"/>
          </a:p>
        </p:txBody>
      </p:sp>
      <p:sp>
        <p:nvSpPr>
          <p:cNvPr id="18" name="Content Placeholder 2" title="Bullet Points">
            <a:extLst>
              <a:ext uri="{FF2B5EF4-FFF2-40B4-BE49-F238E27FC236}">
                <a16:creationId xmlns="" xmlns:a16="http://schemas.microsoft.com/office/drawing/2014/main" id="{D2B4BB9C-9E52-4AD3-BC8C-4EF98B4A9744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096000" y="2743201"/>
            <a:ext cx="5564622" cy="341199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8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4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2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200477079"/>
      </p:ext>
    </p:extLst>
  </p:cSld>
  <p:clrMapOvr>
    <a:masterClrMapping/>
  </p:clrMapOvr>
  <p:transition spd="med">
    <p:pull/>
  </p:transition>
  <p:extLst mod="1"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 title="Title">
            <a:extLst>
              <a:ext uri="{FF2B5EF4-FFF2-40B4-BE49-F238E27FC236}">
                <a16:creationId xmlns="" xmlns:a16="http://schemas.microsoft.com/office/drawing/2014/main" id="{96B4E16B-EE0B-4AE6-9669-295DC62E36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75721" y="2006084"/>
            <a:ext cx="4853573" cy="16162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 b="1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8" name="Paveikslėlio vietos rezervavimo ženklas 14">
            <a:extLst>
              <a:ext uri="{FF2B5EF4-FFF2-40B4-BE49-F238E27FC236}">
                <a16:creationId xmlns="" xmlns:a16="http://schemas.microsoft.com/office/drawing/2014/main" id="{DC17E75F-29A9-446D-83EC-8A9F1143EB4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2006600"/>
            <a:ext cx="6107763" cy="28924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39051282"/>
      </p:ext>
    </p:extLst>
  </p:cSld>
  <p:clrMapOvr>
    <a:masterClrMapping/>
  </p:clrMapOvr>
  <p:transition spd="med">
    <p:pull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8">
            <a:extLst>
              <a:ext uri="{FF2B5EF4-FFF2-40B4-BE49-F238E27FC236}">
                <a16:creationId xmlns="" xmlns:a16="http://schemas.microsoft.com/office/drawing/2014/main" id="{AA2D2B61-D240-024D-AD60-4162EF152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8" y="209029"/>
            <a:ext cx="10835122" cy="1147968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D58269BC-319A-4F96-B97A-8E1A6EED25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6971" y="6356350"/>
            <a:ext cx="740227" cy="365125"/>
          </a:xfrm>
          <a:prstGeom prst="rect">
            <a:avLst/>
          </a:prstGeom>
        </p:spPr>
        <p:txBody>
          <a:bodyPr anchor="ctr"/>
          <a:lstStyle>
            <a:lvl1pPr algn="r">
              <a:defRPr sz="1000"/>
            </a:lvl1pPr>
          </a:lstStyle>
          <a:p>
            <a:fld id="{8699F50C-BE38-4BD0-BA84-9B090E1F2B9B}" type="slidenum">
              <a:rPr lang="en-IN" smtClean="0"/>
              <a:pPr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64885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5" r:id="rId2"/>
    <p:sldLayoutId id="2147483708" r:id="rId3"/>
    <p:sldLayoutId id="2147483704" r:id="rId4"/>
    <p:sldLayoutId id="2147483707" r:id="rId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IN" sz="4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2E7A40"/>
        </a:buClr>
        <a:buFont typeface="Arial" panose="020B0604020202020204" pitchFamily="34" charset="0"/>
        <a:buChar char="•"/>
        <a:defRPr lang="en-US" sz="24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20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IN" sz="16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="" xmlns:a16="http://schemas.microsoft.com/office/drawing/2014/main" id="{948C36D6-0694-47C8-9B2E-1928BBAE76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54537" y="1973572"/>
            <a:ext cx="4853573" cy="1789692"/>
          </a:xfrm>
        </p:spPr>
        <p:txBody>
          <a:bodyPr anchor="ctr">
            <a:normAutofit/>
          </a:bodyPr>
          <a:lstStyle/>
          <a:p>
            <a:r>
              <a:rPr lang="lt-LT" dirty="0"/>
              <a:t>PASIEKIMAI IR DARBŲ TĘSTINUMAS</a:t>
            </a:r>
          </a:p>
        </p:txBody>
      </p:sp>
      <p:pic>
        <p:nvPicPr>
          <p:cNvPr id="6" name="Paveikslėlio vietos rezervavimo ženklas 5">
            <a:extLst>
              <a:ext uri="{FF2B5EF4-FFF2-40B4-BE49-F238E27FC236}">
                <a16:creationId xmlns="" xmlns:a16="http://schemas.microsoft.com/office/drawing/2014/main" id="{E6124E6C-939F-424C-ACE2-C64CA893C8E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26319" b="26319"/>
          <a:stretch>
            <a:fillRect/>
          </a:stretch>
        </p:blipFill>
        <p:spPr/>
      </p:pic>
      <p:pic>
        <p:nvPicPr>
          <p:cNvPr id="5" name="Paveikslėlis 4">
            <a:extLst>
              <a:ext uri="{FF2B5EF4-FFF2-40B4-BE49-F238E27FC236}">
                <a16:creationId xmlns="" xmlns:a16="http://schemas.microsoft.com/office/drawing/2014/main" id="{F091EC1A-B74E-477E-9A96-D7A6E42A8B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-11865" b="-878"/>
          <a:stretch/>
        </p:blipFill>
        <p:spPr>
          <a:xfrm>
            <a:off x="6666981" y="4169664"/>
            <a:ext cx="3361521" cy="729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15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="" xmlns:a16="http://schemas.microsoft.com/office/drawing/2014/main" id="{0BF1D39B-692A-4F1B-9519-86443AC73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377" y="527307"/>
            <a:ext cx="10566609" cy="1215566"/>
          </a:xfrm>
        </p:spPr>
        <p:txBody>
          <a:bodyPr/>
          <a:lstStyle/>
          <a:p>
            <a:r>
              <a:rPr lang="lt-LT" dirty="0"/>
              <a:t>Svarbiausi planuojami vykdyti projektai</a:t>
            </a:r>
          </a:p>
        </p:txBody>
      </p:sp>
      <p:sp>
        <p:nvSpPr>
          <p:cNvPr id="3" name="Skaidrės numerio vietos rezervavimo ženklas 2">
            <a:extLst>
              <a:ext uri="{FF2B5EF4-FFF2-40B4-BE49-F238E27FC236}">
                <a16:creationId xmlns="" xmlns:a16="http://schemas.microsoft.com/office/drawing/2014/main" id="{074E899D-189D-4AD0-A961-180D858B39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99F50C-BE38-4BD0-BA84-9B090E1F2B9B}" type="slidenum">
              <a:rPr lang="en-IN" smtClean="0"/>
              <a:pPr/>
              <a:t>10</a:t>
            </a:fld>
            <a:endParaRPr lang="en-IN" dirty="0"/>
          </a:p>
        </p:txBody>
      </p:sp>
      <p:pic>
        <p:nvPicPr>
          <p:cNvPr id="7" name="LAKD-keliu-zemelapis-03.wmv">
            <a:hlinkClick r:id="" action="ppaction://media"/>
            <a:extLst>
              <a:ext uri="{FF2B5EF4-FFF2-40B4-BE49-F238E27FC236}">
                <a16:creationId xmlns="" xmlns:a16="http://schemas.microsoft.com/office/drawing/2014/main" id="{9D121D58-4CCD-4DC5-8509-AEB6979DE78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94104" y="1443038"/>
            <a:ext cx="8296656" cy="4666868"/>
          </a:xfrm>
        </p:spPr>
      </p:pic>
    </p:spTree>
    <p:extLst>
      <p:ext uri="{BB962C8B-B14F-4D97-AF65-F5344CB8AC3E}">
        <p14:creationId xmlns:p14="http://schemas.microsoft.com/office/powerpoint/2010/main" val="17387506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="" xmlns:a16="http://schemas.microsoft.com/office/drawing/2014/main" id="{2D862ECA-AA82-4D3F-A925-6486DA4DC8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66981" y="2006084"/>
            <a:ext cx="4853573" cy="1616252"/>
          </a:xfrm>
        </p:spPr>
        <p:txBody>
          <a:bodyPr/>
          <a:lstStyle/>
          <a:p>
            <a:r>
              <a:rPr lang="lt-LT" dirty="0" err="1" smtClean="0"/>
              <a:t>lakd.lrv.lt</a:t>
            </a:r>
            <a:endParaRPr lang="lt-LT" dirty="0"/>
          </a:p>
        </p:txBody>
      </p:sp>
      <p:pic>
        <p:nvPicPr>
          <p:cNvPr id="5" name="Paveikslėlio vietos rezervavimo ženklas 5">
            <a:extLst>
              <a:ext uri="{FF2B5EF4-FFF2-40B4-BE49-F238E27FC236}">
                <a16:creationId xmlns="" xmlns:a16="http://schemas.microsoft.com/office/drawing/2014/main" id="{E3C32972-82DD-4D11-90A6-E842DD4275F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26319" b="26319"/>
          <a:stretch>
            <a:fillRect/>
          </a:stretch>
        </p:blipFill>
        <p:spPr>
          <a:xfrm>
            <a:off x="-1" y="2006600"/>
            <a:ext cx="6107763" cy="2892425"/>
          </a:xfrm>
        </p:spPr>
      </p:pic>
      <p:pic>
        <p:nvPicPr>
          <p:cNvPr id="4" name="Paveikslėlis 3">
            <a:extLst>
              <a:ext uri="{FF2B5EF4-FFF2-40B4-BE49-F238E27FC236}">
                <a16:creationId xmlns="" xmlns:a16="http://schemas.microsoft.com/office/drawing/2014/main" id="{67DDB0F2-302B-40BC-BE36-EBBEAAC2E7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-11865" b="-878"/>
          <a:stretch/>
        </p:blipFill>
        <p:spPr>
          <a:xfrm>
            <a:off x="6666981" y="4169664"/>
            <a:ext cx="3361521" cy="729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923715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kaidrės numerio vietos rezervavimo ženklas 2">
            <a:extLst>
              <a:ext uri="{FF2B5EF4-FFF2-40B4-BE49-F238E27FC236}">
                <a16:creationId xmlns="" xmlns:a16="http://schemas.microsoft.com/office/drawing/2014/main" id="{E47B4C2A-59B9-42F3-BD83-F7D4554ECB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99F50C-BE38-4BD0-BA84-9B090E1F2B9B}" type="slidenum">
              <a:rPr lang="en-IN" smtClean="0"/>
              <a:pPr/>
              <a:t>2</a:t>
            </a:fld>
            <a:endParaRPr lang="en-IN" dirty="0"/>
          </a:p>
        </p:txBody>
      </p:sp>
      <p:graphicFrame>
        <p:nvGraphicFramePr>
          <p:cNvPr id="8" name="Turinio vietos rezervavimo ženklas 7">
            <a:extLst>
              <a:ext uri="{FF2B5EF4-FFF2-40B4-BE49-F238E27FC236}">
                <a16:creationId xmlns="" xmlns:a16="http://schemas.microsoft.com/office/drawing/2014/main" id="{2FB7A4B0-DBEF-4DA2-A119-4BFC3D6039E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5251586"/>
              </p:ext>
            </p:extLst>
          </p:nvPr>
        </p:nvGraphicFramePr>
        <p:xfrm>
          <a:off x="531813" y="2353056"/>
          <a:ext cx="11161712" cy="38016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ksto vietos rezervavimo ženklas 1">
            <a:extLst>
              <a:ext uri="{FF2B5EF4-FFF2-40B4-BE49-F238E27FC236}">
                <a16:creationId xmlns="" xmlns:a16="http://schemas.microsoft.com/office/drawing/2014/main" id="{F72DC153-B912-4864-9FC9-88A7A84A18D7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83777" y="1287490"/>
            <a:ext cx="5475288" cy="781050"/>
          </a:xfrm>
          <a:prstGeom prst="rect">
            <a:avLst/>
          </a:prstGeom>
        </p:spPr>
        <p:txBody>
          <a:bodyPr anchor="t"/>
          <a:lstStyle/>
          <a:p>
            <a:pPr marL="0" indent="0">
              <a:buNone/>
            </a:pPr>
            <a:r>
              <a:rPr lang="lt-LT" b="1" dirty="0"/>
              <a:t>Sutaupyti beveik 78 mln. Eur</a:t>
            </a:r>
          </a:p>
        </p:txBody>
      </p:sp>
      <p:sp>
        <p:nvSpPr>
          <p:cNvPr id="9" name="Pavadinimas 1">
            <a:extLst>
              <a:ext uri="{FF2B5EF4-FFF2-40B4-BE49-F238E27FC236}">
                <a16:creationId xmlns="" xmlns:a16="http://schemas.microsoft.com/office/drawing/2014/main" id="{F4E0095C-F181-4BCF-B704-520FF6A154DA}"/>
              </a:ext>
            </a:extLst>
          </p:cNvPr>
          <p:cNvSpPr txBox="1">
            <a:spLocks/>
          </p:cNvSpPr>
          <p:nvPr/>
        </p:nvSpPr>
        <p:spPr>
          <a:xfrm>
            <a:off x="683777" y="679707"/>
            <a:ext cx="8164947" cy="1215566"/>
          </a:xfrm>
          <a:prstGeom prst="rect">
            <a:avLst/>
          </a:prstGeom>
        </p:spPr>
        <p:txBody>
          <a:bodyPr vert="horz" lIns="91440" tIns="45720" rIns="9144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t-LT" dirty="0"/>
              <a:t>2018 m. pasiekimai</a:t>
            </a:r>
          </a:p>
        </p:txBody>
      </p:sp>
    </p:spTree>
    <p:extLst>
      <p:ext uri="{BB962C8B-B14F-4D97-AF65-F5344CB8AC3E}">
        <p14:creationId xmlns:p14="http://schemas.microsoft.com/office/powerpoint/2010/main" val="1119402095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vadinimas 6">
            <a:extLst>
              <a:ext uri="{FF2B5EF4-FFF2-40B4-BE49-F238E27FC236}">
                <a16:creationId xmlns="" xmlns:a16="http://schemas.microsoft.com/office/drawing/2014/main" id="{18D8501D-DA6E-430E-B726-6DD54D7FF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Administracinės išlaidos </a:t>
            </a:r>
            <a:br>
              <a:rPr lang="lt-LT" dirty="0"/>
            </a:br>
            <a:r>
              <a:rPr lang="lt-LT" sz="2400" dirty="0">
                <a:solidFill>
                  <a:schemeClr val="tx1"/>
                </a:solidFill>
              </a:rPr>
              <a:t>Sutaupyti beveik 4 mln. Eur</a:t>
            </a:r>
          </a:p>
        </p:txBody>
      </p:sp>
      <p:sp>
        <p:nvSpPr>
          <p:cNvPr id="3" name="Skaidrės numerio vietos rezervavimo ženklas 2">
            <a:extLst>
              <a:ext uri="{FF2B5EF4-FFF2-40B4-BE49-F238E27FC236}">
                <a16:creationId xmlns="" xmlns:a16="http://schemas.microsoft.com/office/drawing/2014/main" id="{7856BE35-8C6C-41D6-9305-3E209471A3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99F50C-BE38-4BD0-BA84-9B090E1F2B9B}" type="slidenum">
              <a:rPr lang="en-IN" smtClean="0"/>
              <a:pPr/>
              <a:t>3</a:t>
            </a:fld>
            <a:endParaRPr lang="en-IN" dirty="0"/>
          </a:p>
        </p:txBody>
      </p:sp>
      <p:pic>
        <p:nvPicPr>
          <p:cNvPr id="8" name="Paveikslėlis 7">
            <a:extLst>
              <a:ext uri="{FF2B5EF4-FFF2-40B4-BE49-F238E27FC236}">
                <a16:creationId xmlns="" xmlns:a16="http://schemas.microsoft.com/office/drawing/2014/main" id="{9CF282C8-EEFE-4AC5-8E44-4D0A48F3B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240" y="2219933"/>
            <a:ext cx="1734537" cy="1734537"/>
          </a:xfrm>
          <a:prstGeom prst="rect">
            <a:avLst/>
          </a:prstGeom>
        </p:spPr>
      </p:pic>
      <p:pic>
        <p:nvPicPr>
          <p:cNvPr id="10" name="Paveikslėlis 9">
            <a:extLst>
              <a:ext uri="{FF2B5EF4-FFF2-40B4-BE49-F238E27FC236}">
                <a16:creationId xmlns="" xmlns:a16="http://schemas.microsoft.com/office/drawing/2014/main" id="{63807F05-7B8A-4DF6-8BC4-D3E75FD34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9834" y="2451001"/>
            <a:ext cx="1503469" cy="1503469"/>
          </a:xfrm>
          <a:prstGeom prst="rect">
            <a:avLst/>
          </a:prstGeom>
        </p:spPr>
      </p:pic>
      <p:pic>
        <p:nvPicPr>
          <p:cNvPr id="12" name="Paveikslėlis 11">
            <a:extLst>
              <a:ext uri="{FF2B5EF4-FFF2-40B4-BE49-F238E27FC236}">
                <a16:creationId xmlns="" xmlns:a16="http://schemas.microsoft.com/office/drawing/2014/main" id="{631D64F9-A21B-4295-99A6-89386DE15B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0938" y="2219933"/>
            <a:ext cx="1734537" cy="1734537"/>
          </a:xfrm>
          <a:prstGeom prst="rect">
            <a:avLst/>
          </a:prstGeom>
        </p:spPr>
      </p:pic>
      <p:sp>
        <p:nvSpPr>
          <p:cNvPr id="13" name="Stačiakampis 12">
            <a:extLst>
              <a:ext uri="{FF2B5EF4-FFF2-40B4-BE49-F238E27FC236}">
                <a16:creationId xmlns="" xmlns:a16="http://schemas.microsoft.com/office/drawing/2014/main" id="{19C949FC-B569-466D-8C73-2819F29080D2}"/>
              </a:ext>
            </a:extLst>
          </p:cNvPr>
          <p:cNvSpPr/>
          <p:nvPr/>
        </p:nvSpPr>
        <p:spPr>
          <a:xfrm>
            <a:off x="1107239" y="4184881"/>
            <a:ext cx="29381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dirty="0" smtClean="0"/>
              <a:t>Lietuvos automobilių </a:t>
            </a:r>
          </a:p>
          <a:p>
            <a:r>
              <a:rPr lang="lt-LT" dirty="0" smtClean="0"/>
              <a:t>kelių direkcijos </a:t>
            </a:r>
          </a:p>
          <a:p>
            <a:r>
              <a:rPr lang="lt-LT" dirty="0" smtClean="0"/>
              <a:t>išlaikymui 20 % mažiau, sutaupyti 1,37 mln. Eur</a:t>
            </a:r>
            <a:endParaRPr lang="lt-LT" dirty="0"/>
          </a:p>
        </p:txBody>
      </p:sp>
      <p:sp>
        <p:nvSpPr>
          <p:cNvPr id="14" name="Stačiakampis 13">
            <a:extLst>
              <a:ext uri="{FF2B5EF4-FFF2-40B4-BE49-F238E27FC236}">
                <a16:creationId xmlns="" xmlns:a16="http://schemas.microsoft.com/office/drawing/2014/main" id="{B9B59E46-2E26-4CEF-AAEF-CD37FCC19906}"/>
              </a:ext>
            </a:extLst>
          </p:cNvPr>
          <p:cNvSpPr/>
          <p:nvPr/>
        </p:nvSpPr>
        <p:spPr>
          <a:xfrm>
            <a:off x="4949833" y="4184881"/>
            <a:ext cx="24722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dirty="0" smtClean="0"/>
              <a:t>Atsisakyta naujo pastato statybos, sutaupyti 2,4 mln. Eur</a:t>
            </a:r>
            <a:endParaRPr lang="lt-LT" dirty="0"/>
          </a:p>
        </p:txBody>
      </p:sp>
      <p:sp>
        <p:nvSpPr>
          <p:cNvPr id="15" name="Stačiakampis 14">
            <a:extLst>
              <a:ext uri="{FF2B5EF4-FFF2-40B4-BE49-F238E27FC236}">
                <a16:creationId xmlns="" xmlns:a16="http://schemas.microsoft.com/office/drawing/2014/main" id="{B3965E50-762B-46AB-909C-7D981A8849F0}"/>
              </a:ext>
            </a:extLst>
          </p:cNvPr>
          <p:cNvSpPr/>
          <p:nvPr/>
        </p:nvSpPr>
        <p:spPr>
          <a:xfrm>
            <a:off x="8035047" y="4184881"/>
            <a:ext cx="30450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dirty="0" smtClean="0"/>
              <a:t>Perimto kelių tinklo apšvietimo </a:t>
            </a:r>
          </a:p>
          <a:p>
            <a:r>
              <a:rPr lang="lt-LT" dirty="0" smtClean="0"/>
              <a:t>sąnaudoms 20 % mažiau, sutaupyti 0,2 mln. Eur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116311124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vadinimas 9">
            <a:extLst>
              <a:ext uri="{FF2B5EF4-FFF2-40B4-BE49-F238E27FC236}">
                <a16:creationId xmlns="" xmlns:a16="http://schemas.microsoft.com/office/drawing/2014/main" id="{382932A5-466D-48F2-8110-57524F9EE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377" y="354242"/>
            <a:ext cx="8164947" cy="1215566"/>
          </a:xfrm>
        </p:spPr>
        <p:txBody>
          <a:bodyPr/>
          <a:lstStyle/>
          <a:p>
            <a:r>
              <a:rPr lang="lt-LT" dirty="0"/>
              <a:t>Rangos darbai</a:t>
            </a:r>
            <a:r>
              <a:rPr lang="lt-LT" sz="2400" dirty="0"/>
              <a:t/>
            </a:r>
            <a:br>
              <a:rPr lang="lt-LT" sz="2400" dirty="0"/>
            </a:br>
            <a:r>
              <a:rPr lang="lt-LT" sz="2400" dirty="0">
                <a:solidFill>
                  <a:schemeClr val="tx1"/>
                </a:solidFill>
              </a:rPr>
              <a:t>Sutaupyti 65 mln. Eur</a:t>
            </a:r>
            <a:endParaRPr lang="lt-LT" sz="2400" dirty="0"/>
          </a:p>
        </p:txBody>
      </p:sp>
      <p:sp>
        <p:nvSpPr>
          <p:cNvPr id="3" name="Skaidrės numerio vietos rezervavimo ženklas 2">
            <a:extLst>
              <a:ext uri="{FF2B5EF4-FFF2-40B4-BE49-F238E27FC236}">
                <a16:creationId xmlns="" xmlns:a16="http://schemas.microsoft.com/office/drawing/2014/main" id="{A7DCB35A-DA20-4C43-AF5E-64FD1746F6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99F50C-BE38-4BD0-BA84-9B090E1F2B9B}" type="slidenum">
              <a:rPr lang="en-IN" smtClean="0"/>
              <a:pPr/>
              <a:t>4</a:t>
            </a:fld>
            <a:endParaRPr lang="en-IN" dirty="0"/>
          </a:p>
        </p:txBody>
      </p:sp>
      <p:graphicFrame>
        <p:nvGraphicFramePr>
          <p:cNvPr id="8" name="Turinio vietos rezervavimo ženklas 7">
            <a:extLst>
              <a:ext uri="{FF2B5EF4-FFF2-40B4-BE49-F238E27FC236}">
                <a16:creationId xmlns="" xmlns:a16="http://schemas.microsoft.com/office/drawing/2014/main" id="{ACC4236F-50EA-4C2F-A2E1-3A4A75C39C6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752613"/>
              </p:ext>
            </p:extLst>
          </p:nvPr>
        </p:nvGraphicFramePr>
        <p:xfrm>
          <a:off x="531813" y="1379764"/>
          <a:ext cx="11128810" cy="4703176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7226797">
                  <a:extLst>
                    <a:ext uri="{9D8B030D-6E8A-4147-A177-3AD203B41FA5}">
                      <a16:colId xmlns="" xmlns:a16="http://schemas.microsoft.com/office/drawing/2014/main" val="1393848416"/>
                    </a:ext>
                  </a:extLst>
                </a:gridCol>
                <a:gridCol w="1509571">
                  <a:extLst>
                    <a:ext uri="{9D8B030D-6E8A-4147-A177-3AD203B41FA5}">
                      <a16:colId xmlns="" xmlns:a16="http://schemas.microsoft.com/office/drawing/2014/main" val="2733631783"/>
                    </a:ext>
                  </a:extLst>
                </a:gridCol>
                <a:gridCol w="1022391">
                  <a:extLst>
                    <a:ext uri="{9D8B030D-6E8A-4147-A177-3AD203B41FA5}">
                      <a16:colId xmlns="" xmlns:a16="http://schemas.microsoft.com/office/drawing/2014/main" val="368318574"/>
                    </a:ext>
                  </a:extLst>
                </a:gridCol>
                <a:gridCol w="1370051">
                  <a:extLst>
                    <a:ext uri="{9D8B030D-6E8A-4147-A177-3AD203B41FA5}">
                      <a16:colId xmlns="" xmlns:a16="http://schemas.microsoft.com/office/drawing/2014/main" val="3385425964"/>
                    </a:ext>
                  </a:extLst>
                </a:gridCol>
              </a:tblGrid>
              <a:tr h="866284">
                <a:tc>
                  <a:txBody>
                    <a:bodyPr/>
                    <a:lstStyle/>
                    <a:p>
                      <a:pPr algn="l"/>
                      <a:r>
                        <a:rPr lang="lt-LT" sz="1400" b="1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Pateikti keli projektai atsitiktine tvarka</a:t>
                      </a:r>
                    </a:p>
                  </a:txBody>
                  <a:tcPr marL="92652" marR="92652" anchor="ctr"/>
                </a:tc>
                <a:tc>
                  <a:txBody>
                    <a:bodyPr/>
                    <a:lstStyle/>
                    <a:p>
                      <a:r>
                        <a:rPr lang="lt-LT" sz="1400" noProof="0" dirty="0"/>
                        <a:t>Preliminari projekto vertė, Eur</a:t>
                      </a:r>
                      <a:endParaRPr lang="lt-LT" sz="1400" b="1" noProof="0" dirty="0"/>
                    </a:p>
                  </a:txBody>
                  <a:tcPr marL="92652" marR="92652" anchor="ctr"/>
                </a:tc>
                <a:tc>
                  <a:txBody>
                    <a:bodyPr/>
                    <a:lstStyle/>
                    <a:p>
                      <a:r>
                        <a:rPr lang="lt-LT" sz="1400" noProof="0" dirty="0" smtClean="0"/>
                        <a:t>Sutarties vertė, </a:t>
                      </a:r>
                    </a:p>
                    <a:p>
                      <a:r>
                        <a:rPr lang="lt-LT" sz="1400" noProof="0" dirty="0" smtClean="0"/>
                        <a:t>Eur</a:t>
                      </a:r>
                      <a:endParaRPr lang="lt-LT" sz="1400" b="1" noProof="0" dirty="0"/>
                    </a:p>
                  </a:txBody>
                  <a:tcPr marL="92652" marR="92652" anchor="ctr"/>
                </a:tc>
                <a:tc>
                  <a:txBody>
                    <a:bodyPr/>
                    <a:lstStyle/>
                    <a:p>
                      <a:r>
                        <a:rPr lang="lt-LT" sz="1400" noProof="0" dirty="0"/>
                        <a:t>Sutaupymas, proc.</a:t>
                      </a:r>
                      <a:endParaRPr lang="lt-LT" sz="1400" b="1" noProof="0" dirty="0"/>
                    </a:p>
                  </a:txBody>
                  <a:tcPr marL="92652" marR="92652" anchor="ctr"/>
                </a:tc>
                <a:extLst>
                  <a:ext uri="{0D108BD9-81ED-4DB2-BD59-A6C34878D82A}">
                    <a16:rowId xmlns="" xmlns:a16="http://schemas.microsoft.com/office/drawing/2014/main" val="539429227"/>
                  </a:ext>
                </a:extLst>
              </a:tr>
              <a:tr h="6394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t-LT" sz="1400" kern="1200" noProof="0" dirty="0">
                          <a:effectLst/>
                        </a:rPr>
                        <a:t>VIA </a:t>
                      </a:r>
                      <a:r>
                        <a:rPr lang="lt-LT" sz="1400" kern="1200" noProof="0" dirty="0" err="1">
                          <a:effectLst/>
                        </a:rPr>
                        <a:t>BALTICA</a:t>
                      </a:r>
                      <a:r>
                        <a:rPr lang="lt-LT" sz="1400" kern="1200" noProof="0" dirty="0">
                          <a:effectLst/>
                        </a:rPr>
                        <a:t> </a:t>
                      </a:r>
                      <a:r>
                        <a:rPr lang="lt-LT" sz="1400" noProof="0" dirty="0">
                          <a:effectLst/>
                        </a:rPr>
                        <a:t>plėtra – ruožo nuo Lietuvos–Latvijos sienos iki Panevėžio plėtra</a:t>
                      </a:r>
                      <a:endParaRPr lang="lt-LT" sz="1400" b="0" noProof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71" marR="571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t-LT" sz="1400" noProof="0" dirty="0">
                          <a:effectLst/>
                        </a:rPr>
                        <a:t>42,9 mln. </a:t>
                      </a:r>
                      <a:endParaRPr lang="lt-LT" sz="1400" b="0" noProof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71" marR="571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t-LT" sz="1400" noProof="0" dirty="0">
                          <a:effectLst/>
                        </a:rPr>
                        <a:t>30,4 mln.</a:t>
                      </a:r>
                      <a:endParaRPr lang="lt-LT" sz="1400" b="0" noProof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71" marR="571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t-LT" sz="1400" noProof="0" dirty="0">
                          <a:effectLst/>
                        </a:rPr>
                        <a:t>29,04</a:t>
                      </a:r>
                      <a:endParaRPr lang="lt-LT" sz="1400" b="0" noProof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71" marR="57171" marT="0" marB="0" anchor="ctr"/>
                </a:tc>
                <a:extLst>
                  <a:ext uri="{0D108BD9-81ED-4DB2-BD59-A6C34878D82A}">
                    <a16:rowId xmlns="" xmlns:a16="http://schemas.microsoft.com/office/drawing/2014/main" val="3416879503"/>
                  </a:ext>
                </a:extLst>
              </a:tr>
              <a:tr h="6394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t-LT" sz="1400" noProof="0" dirty="0">
                          <a:effectLst/>
                        </a:rPr>
                        <a:t>VIA </a:t>
                      </a:r>
                      <a:r>
                        <a:rPr lang="lt-LT" sz="1400" noProof="0" dirty="0" err="1">
                          <a:effectLst/>
                        </a:rPr>
                        <a:t>BALTICA</a:t>
                      </a:r>
                      <a:r>
                        <a:rPr lang="lt-LT" sz="1400" noProof="0" dirty="0">
                          <a:effectLst/>
                        </a:rPr>
                        <a:t> plėtra – kelio </a:t>
                      </a:r>
                      <a:r>
                        <a:rPr lang="lt-LT" sz="1400" noProof="0" dirty="0" err="1">
                          <a:effectLst/>
                        </a:rPr>
                        <a:t>A5</a:t>
                      </a:r>
                      <a:r>
                        <a:rPr lang="lt-LT" sz="1400" noProof="0" dirty="0">
                          <a:effectLst/>
                        </a:rPr>
                        <a:t> Kaunas–Marijampolė–Suvalkai ruožo nuo 23,40 iki 35,40 km rekonstravimas</a:t>
                      </a:r>
                      <a:endParaRPr lang="lt-LT" sz="1400" b="0" noProof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71" marR="571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t-LT" sz="1400" noProof="0" dirty="0">
                          <a:effectLst/>
                        </a:rPr>
                        <a:t>62,3 mln.</a:t>
                      </a:r>
                      <a:endParaRPr lang="lt-LT" sz="1400" b="0" noProof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71" marR="571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t-LT" sz="1400" noProof="0" dirty="0">
                          <a:effectLst/>
                        </a:rPr>
                        <a:t>36,9 mln.</a:t>
                      </a:r>
                      <a:endParaRPr lang="lt-LT" sz="1400" b="0" noProof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71" marR="571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t-LT" sz="1400" noProof="0" dirty="0">
                          <a:effectLst/>
                        </a:rPr>
                        <a:t>40,80</a:t>
                      </a:r>
                      <a:endParaRPr lang="lt-LT" sz="1400" b="0" noProof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71" marR="57171" marT="0" marB="0" anchor="ctr"/>
                </a:tc>
                <a:extLst>
                  <a:ext uri="{0D108BD9-81ED-4DB2-BD59-A6C34878D82A}">
                    <a16:rowId xmlns="" xmlns:a16="http://schemas.microsoft.com/office/drawing/2014/main" val="181072965"/>
                  </a:ext>
                </a:extLst>
              </a:tr>
              <a:tr h="6394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t-LT" sz="1400" noProof="0" dirty="0">
                          <a:effectLst/>
                        </a:rPr>
                        <a:t>VIA </a:t>
                      </a:r>
                      <a:r>
                        <a:rPr lang="lt-LT" sz="1400" noProof="0" dirty="0" err="1">
                          <a:effectLst/>
                        </a:rPr>
                        <a:t>BALTICA</a:t>
                      </a:r>
                      <a:r>
                        <a:rPr lang="lt-LT" sz="1400" noProof="0" dirty="0">
                          <a:effectLst/>
                        </a:rPr>
                        <a:t> plėtra – ruožo nuo Lietuvos–Latvijos sienos iki Panevėžio plėtra</a:t>
                      </a:r>
                      <a:endParaRPr lang="lt-LT" sz="1400" b="0" noProof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71" marR="571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t-LT" sz="1400" noProof="0" dirty="0">
                          <a:effectLst/>
                        </a:rPr>
                        <a:t>26,3 mln.</a:t>
                      </a:r>
                      <a:endParaRPr lang="lt-LT" sz="1400" b="0" noProof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71" marR="571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t-LT" sz="1400" noProof="0" dirty="0">
                          <a:effectLst/>
                        </a:rPr>
                        <a:t>14,2 mln.</a:t>
                      </a:r>
                      <a:endParaRPr lang="lt-LT" sz="1400" b="0" noProof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71" marR="571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t-LT" sz="1400" noProof="0" dirty="0">
                          <a:effectLst/>
                        </a:rPr>
                        <a:t>45,95</a:t>
                      </a:r>
                      <a:endParaRPr lang="lt-LT" sz="1400" b="0" noProof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71" marR="57171" marT="0" marB="0" anchor="ctr"/>
                </a:tc>
                <a:extLst>
                  <a:ext uri="{0D108BD9-81ED-4DB2-BD59-A6C34878D82A}">
                    <a16:rowId xmlns="" xmlns:a16="http://schemas.microsoft.com/office/drawing/2014/main" val="3550859341"/>
                  </a:ext>
                </a:extLst>
              </a:tr>
              <a:tr h="6394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t-LT" sz="1400" noProof="0" dirty="0">
                          <a:effectLst/>
                        </a:rPr>
                        <a:t>Kelio </a:t>
                      </a:r>
                      <a:r>
                        <a:rPr lang="lt-LT" sz="1400" noProof="0" dirty="0" err="1">
                          <a:effectLst/>
                        </a:rPr>
                        <a:t>A11</a:t>
                      </a:r>
                      <a:r>
                        <a:rPr lang="lt-LT" sz="1400" noProof="0" dirty="0">
                          <a:effectLst/>
                        </a:rPr>
                        <a:t> Šiauliai–Palanga 128,31 km esančios sankryžos rekonstrukcija, pėsčiųjų ir dviračių tako įrengimas</a:t>
                      </a:r>
                      <a:endParaRPr lang="lt-LT" sz="1400" b="0" noProof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71" marR="571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t-LT" sz="1400" noProof="0" dirty="0">
                          <a:effectLst/>
                        </a:rPr>
                        <a:t>0,850 mln.</a:t>
                      </a:r>
                      <a:endParaRPr lang="lt-LT" sz="1400" b="0" noProof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71" marR="571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t-LT" sz="1400" noProof="0" dirty="0">
                          <a:effectLst/>
                        </a:rPr>
                        <a:t>0,370 mln.</a:t>
                      </a:r>
                      <a:endParaRPr lang="lt-LT" sz="1400" b="0" noProof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71" marR="571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t-LT" sz="1400" noProof="0" dirty="0">
                          <a:effectLst/>
                        </a:rPr>
                        <a:t>56,38</a:t>
                      </a:r>
                      <a:endParaRPr lang="lt-LT" sz="1400" b="0" noProof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71" marR="57171" marT="0" marB="0" anchor="ctr"/>
                </a:tc>
                <a:extLst>
                  <a:ext uri="{0D108BD9-81ED-4DB2-BD59-A6C34878D82A}">
                    <a16:rowId xmlns="" xmlns:a16="http://schemas.microsoft.com/office/drawing/2014/main" val="195824602"/>
                  </a:ext>
                </a:extLst>
              </a:tr>
              <a:tr h="6394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t-LT" sz="1400" noProof="0" dirty="0">
                          <a:effectLst/>
                        </a:rPr>
                        <a:t>Kelyje </a:t>
                      </a:r>
                      <a:r>
                        <a:rPr lang="lt-LT" sz="1400" noProof="0" dirty="0" err="1">
                          <a:effectLst/>
                        </a:rPr>
                        <a:t>A1</a:t>
                      </a:r>
                      <a:r>
                        <a:rPr lang="lt-LT" sz="1400" noProof="0" dirty="0">
                          <a:effectLst/>
                        </a:rPr>
                        <a:t> Vilnius–Kaunas–Klaipėda saugaus eismo priemonių diegimas</a:t>
                      </a:r>
                      <a:endParaRPr lang="lt-LT" sz="1400" b="0" noProof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71" marR="571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t-LT" sz="1400" noProof="0" dirty="0">
                          <a:effectLst/>
                        </a:rPr>
                        <a:t>1,5 mln.</a:t>
                      </a:r>
                      <a:endParaRPr lang="lt-LT" sz="1400" b="0" noProof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71" marR="571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t-LT" sz="1400" noProof="0" dirty="0">
                          <a:effectLst/>
                        </a:rPr>
                        <a:t>0,392 mln.</a:t>
                      </a:r>
                      <a:endParaRPr lang="lt-LT" sz="1400" b="0" noProof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71" marR="571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t-LT" sz="1400" noProof="0" dirty="0">
                          <a:effectLst/>
                        </a:rPr>
                        <a:t>73,02</a:t>
                      </a:r>
                      <a:endParaRPr lang="lt-LT" sz="1400" b="0" noProof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71" marR="57171" marT="0" marB="0" anchor="ctr"/>
                </a:tc>
                <a:extLst>
                  <a:ext uri="{0D108BD9-81ED-4DB2-BD59-A6C34878D82A}">
                    <a16:rowId xmlns="" xmlns:a16="http://schemas.microsoft.com/office/drawing/2014/main" val="1997439996"/>
                  </a:ext>
                </a:extLst>
              </a:tr>
              <a:tr h="6394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t-LT" sz="1400" noProof="0" dirty="0">
                          <a:effectLst/>
                        </a:rPr>
                        <a:t>Kelio </a:t>
                      </a:r>
                      <a:r>
                        <a:rPr lang="lt-LT" sz="1400" noProof="0" dirty="0" err="1">
                          <a:effectLst/>
                        </a:rPr>
                        <a:t>A4</a:t>
                      </a:r>
                      <a:r>
                        <a:rPr lang="lt-LT" sz="1400" noProof="0" dirty="0">
                          <a:effectLst/>
                        </a:rPr>
                        <a:t> Vilnius–Varėna–Gardinas ruožų nuo 48,411 iki 53,171 km ir nuo 102,400 iki 103,500 km asfalto dangos paprastojo remonto aprašo parengimas ir darbų atlikimas</a:t>
                      </a:r>
                      <a:endParaRPr lang="lt-LT" sz="1400" b="0" noProof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53" marR="466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t-LT" sz="1400" noProof="0" dirty="0">
                          <a:effectLst/>
                        </a:rPr>
                        <a:t>1,6 mln. </a:t>
                      </a:r>
                      <a:endParaRPr lang="lt-LT" sz="1400" b="0" noProof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53" marR="466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t-LT" sz="1400" noProof="0" dirty="0">
                          <a:effectLst/>
                        </a:rPr>
                        <a:t>0,976 mln.</a:t>
                      </a:r>
                      <a:endParaRPr lang="lt-LT" sz="1400" b="0" noProof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53" marR="466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t-LT" sz="1400" noProof="0" dirty="0">
                          <a:effectLst/>
                        </a:rPr>
                        <a:t>39</a:t>
                      </a:r>
                      <a:endParaRPr lang="lt-LT" sz="1400" b="0" noProof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53" marR="46653" marT="0" marB="0" anchor="ctr"/>
                </a:tc>
                <a:extLst>
                  <a:ext uri="{0D108BD9-81ED-4DB2-BD59-A6C34878D82A}">
                    <a16:rowId xmlns="" xmlns:a16="http://schemas.microsoft.com/office/drawing/2014/main" val="18644599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732646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avadinimas 13">
            <a:extLst>
              <a:ext uri="{FF2B5EF4-FFF2-40B4-BE49-F238E27FC236}">
                <a16:creationId xmlns="" xmlns:a16="http://schemas.microsoft.com/office/drawing/2014/main" id="{5B9E5F67-9FFD-4129-942D-64655D26C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Projektavimo darbai</a:t>
            </a:r>
            <a:br>
              <a:rPr lang="lt-LT" dirty="0"/>
            </a:br>
            <a:r>
              <a:rPr lang="lt-LT" sz="2400" dirty="0">
                <a:solidFill>
                  <a:schemeClr val="tx1"/>
                </a:solidFill>
              </a:rPr>
              <a:t>Sutaupyti 4,8 mln. Eur</a:t>
            </a:r>
            <a:endParaRPr lang="lt-LT" sz="2400" dirty="0"/>
          </a:p>
        </p:txBody>
      </p:sp>
      <p:sp>
        <p:nvSpPr>
          <p:cNvPr id="3" name="Skaidrės numerio vietos rezervavimo ženklas 2">
            <a:extLst>
              <a:ext uri="{FF2B5EF4-FFF2-40B4-BE49-F238E27FC236}">
                <a16:creationId xmlns="" xmlns:a16="http://schemas.microsoft.com/office/drawing/2014/main" id="{78E1EED1-E054-4716-B224-9F2F4C9324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99F50C-BE38-4BD0-BA84-9B090E1F2B9B}" type="slidenum">
              <a:rPr lang="en-IN" smtClean="0"/>
              <a:pPr/>
              <a:t>5</a:t>
            </a:fld>
            <a:endParaRPr lang="en-IN" dirty="0"/>
          </a:p>
        </p:txBody>
      </p:sp>
      <p:graphicFrame>
        <p:nvGraphicFramePr>
          <p:cNvPr id="13" name="Turinio vietos rezervavimo ženklas 12">
            <a:extLst>
              <a:ext uri="{FF2B5EF4-FFF2-40B4-BE49-F238E27FC236}">
                <a16:creationId xmlns="" xmlns:a16="http://schemas.microsoft.com/office/drawing/2014/main" id="{B7EC0335-5C87-4119-BEB0-DC08B4291D4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0243282"/>
              </p:ext>
            </p:extLst>
          </p:nvPr>
        </p:nvGraphicFramePr>
        <p:xfrm>
          <a:off x="531813" y="1474990"/>
          <a:ext cx="11161712" cy="3411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C55B8D7-80D1-4E85-871A-3C8300AC5AB8}"/>
              </a:ext>
            </a:extLst>
          </p:cNvPr>
          <p:cNvSpPr txBox="1"/>
          <p:nvPr/>
        </p:nvSpPr>
        <p:spPr>
          <a:xfrm>
            <a:off x="1760102" y="5311319"/>
            <a:ext cx="61478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t-LT" dirty="0"/>
              <a:t>Žvyrkelių projektavimas – 2018 m. sutaupymas 69,9 proc. </a:t>
            </a:r>
          </a:p>
          <a:p>
            <a:r>
              <a:rPr lang="lt-LT" dirty="0"/>
              <a:t>(Planuoti 6,8 mln. Eur. Sutarčių vertė – 2 mln. Eur). </a:t>
            </a:r>
          </a:p>
        </p:txBody>
      </p:sp>
      <p:pic>
        <p:nvPicPr>
          <p:cNvPr id="20" name="Paveikslėlis 19">
            <a:extLst>
              <a:ext uri="{FF2B5EF4-FFF2-40B4-BE49-F238E27FC236}">
                <a16:creationId xmlns="" xmlns:a16="http://schemas.microsoft.com/office/drawing/2014/main" id="{E578AFAE-F848-4AAF-A299-F001C9CD8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377" y="5116513"/>
            <a:ext cx="999820" cy="99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49306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ačiakampis 8">
            <a:extLst>
              <a:ext uri="{FF2B5EF4-FFF2-40B4-BE49-F238E27FC236}">
                <a16:creationId xmlns="" xmlns:a16="http://schemas.microsoft.com/office/drawing/2014/main" id="{84CF7E38-B7E3-4EF3-B887-4AD5B9E06B13}"/>
              </a:ext>
            </a:extLst>
          </p:cNvPr>
          <p:cNvSpPr/>
          <p:nvPr/>
        </p:nvSpPr>
        <p:spPr>
          <a:xfrm>
            <a:off x="0" y="2587557"/>
            <a:ext cx="2289243" cy="3638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4" name="Pavadinimas 3">
            <a:extLst>
              <a:ext uri="{FF2B5EF4-FFF2-40B4-BE49-F238E27FC236}">
                <a16:creationId xmlns="" xmlns:a16="http://schemas.microsoft.com/office/drawing/2014/main" id="{C2AEFA8A-FECE-4F44-BF72-D7D115095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lt-LT" dirty="0"/>
              <a:t>Išskaitos, baudos</a:t>
            </a:r>
            <a:br>
              <a:rPr lang="lt-LT" dirty="0"/>
            </a:br>
            <a:r>
              <a:rPr lang="lt-LT" sz="2400" dirty="0">
                <a:solidFill>
                  <a:schemeClr val="tx1"/>
                </a:solidFill>
              </a:rPr>
              <a:t>Sutaupyti 3,2 mln. Eur</a:t>
            </a:r>
          </a:p>
        </p:txBody>
      </p:sp>
      <p:sp>
        <p:nvSpPr>
          <p:cNvPr id="3" name="Skaidrės numerio vietos rezervavimo ženklas 2">
            <a:extLst>
              <a:ext uri="{FF2B5EF4-FFF2-40B4-BE49-F238E27FC236}">
                <a16:creationId xmlns="" xmlns:a16="http://schemas.microsoft.com/office/drawing/2014/main" id="{5150DDC0-669A-4D64-944A-59B8B820C0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99F50C-BE38-4BD0-BA84-9B090E1F2B9B}" type="slidenum">
              <a:rPr lang="en-IN" smtClean="0"/>
              <a:pPr/>
              <a:t>6</a:t>
            </a:fld>
            <a:endParaRPr lang="en-IN" dirty="0"/>
          </a:p>
        </p:txBody>
      </p:sp>
      <p:graphicFrame>
        <p:nvGraphicFramePr>
          <p:cNvPr id="8" name="Turinio vietos rezervavimo ženklas 7">
            <a:extLst>
              <a:ext uri="{FF2B5EF4-FFF2-40B4-BE49-F238E27FC236}">
                <a16:creationId xmlns="" xmlns:a16="http://schemas.microsoft.com/office/drawing/2014/main" id="{F69AE33A-CB94-4E5C-99ED-9B294D04EE9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5514413"/>
              </p:ext>
            </p:extLst>
          </p:nvPr>
        </p:nvGraphicFramePr>
        <p:xfrm>
          <a:off x="531813" y="1742873"/>
          <a:ext cx="11161712" cy="44118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90268016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tačiakampis 5">
            <a:extLst>
              <a:ext uri="{FF2B5EF4-FFF2-40B4-BE49-F238E27FC236}">
                <a16:creationId xmlns="" xmlns:a16="http://schemas.microsoft.com/office/drawing/2014/main" id="{A2DCDDA1-53A1-4969-A318-53EE8BDDA095}"/>
              </a:ext>
            </a:extLst>
          </p:cNvPr>
          <p:cNvSpPr/>
          <p:nvPr/>
        </p:nvSpPr>
        <p:spPr>
          <a:xfrm>
            <a:off x="0" y="2587557"/>
            <a:ext cx="2289243" cy="3638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8" name="Pavadinimas 3">
            <a:extLst>
              <a:ext uri="{FF2B5EF4-FFF2-40B4-BE49-F238E27FC236}">
                <a16:creationId xmlns="" xmlns:a16="http://schemas.microsoft.com/office/drawing/2014/main" id="{44A1E933-CC37-4214-9CD3-C3BCF9C66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lt-LT" dirty="0"/>
              <a:t>Išskaitos, baudos</a:t>
            </a:r>
            <a:br>
              <a:rPr lang="lt-LT" dirty="0"/>
            </a:br>
            <a:r>
              <a:rPr lang="lt-LT" sz="2400" dirty="0">
                <a:solidFill>
                  <a:schemeClr val="tx1"/>
                </a:solidFill>
              </a:rPr>
              <a:t>Sutaupyti 3,2 mln. Eur</a:t>
            </a:r>
          </a:p>
        </p:txBody>
      </p:sp>
      <p:sp>
        <p:nvSpPr>
          <p:cNvPr id="7" name="Skaidrės numerio vietos rezervavimo ženklas 2">
            <a:extLst>
              <a:ext uri="{FF2B5EF4-FFF2-40B4-BE49-F238E27FC236}">
                <a16:creationId xmlns="" xmlns:a16="http://schemas.microsoft.com/office/drawing/2014/main" id="{AB63A69B-15A9-4EBB-BDF2-3F5FDE154B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99F50C-BE38-4BD0-BA84-9B090E1F2B9B}" type="slidenum">
              <a:rPr lang="en-IN" smtClean="0"/>
              <a:pPr/>
              <a:t>7</a:t>
            </a:fld>
            <a:endParaRPr lang="en-IN" dirty="0"/>
          </a:p>
        </p:txBody>
      </p:sp>
      <p:graphicFrame>
        <p:nvGraphicFramePr>
          <p:cNvPr id="9" name="Turinio vietos rezervavimo ženklas 7">
            <a:extLst>
              <a:ext uri="{FF2B5EF4-FFF2-40B4-BE49-F238E27FC236}">
                <a16:creationId xmlns="" xmlns:a16="http://schemas.microsoft.com/office/drawing/2014/main" id="{BB2FF838-DED4-48A0-8455-5041562A13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3694660"/>
              </p:ext>
            </p:extLst>
          </p:nvPr>
        </p:nvGraphicFramePr>
        <p:xfrm>
          <a:off x="531813" y="1742873"/>
          <a:ext cx="11161712" cy="44118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04512906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tačiakampis 5">
            <a:extLst>
              <a:ext uri="{FF2B5EF4-FFF2-40B4-BE49-F238E27FC236}">
                <a16:creationId xmlns="" xmlns:a16="http://schemas.microsoft.com/office/drawing/2014/main" id="{89273A6A-51A8-4313-B669-9815CA641BD8}"/>
              </a:ext>
            </a:extLst>
          </p:cNvPr>
          <p:cNvSpPr/>
          <p:nvPr/>
        </p:nvSpPr>
        <p:spPr>
          <a:xfrm>
            <a:off x="0" y="2587557"/>
            <a:ext cx="2289243" cy="3638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8" name="Pavadinimas 3">
            <a:extLst>
              <a:ext uri="{FF2B5EF4-FFF2-40B4-BE49-F238E27FC236}">
                <a16:creationId xmlns="" xmlns:a16="http://schemas.microsoft.com/office/drawing/2014/main" id="{31A382A8-1701-4606-ACD6-2943CBFAC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lt-LT" dirty="0"/>
              <a:t>Delspinigiai</a:t>
            </a:r>
            <a:br>
              <a:rPr lang="lt-LT" dirty="0"/>
            </a:br>
            <a:r>
              <a:rPr lang="lt-LT" sz="2400" dirty="0">
                <a:solidFill>
                  <a:schemeClr val="tx1"/>
                </a:solidFill>
              </a:rPr>
              <a:t>Sutaupyti 3,2 mln. Eur</a:t>
            </a:r>
            <a:endParaRPr lang="lt-LT" sz="2400" dirty="0"/>
          </a:p>
        </p:txBody>
      </p:sp>
      <p:sp>
        <p:nvSpPr>
          <p:cNvPr id="7" name="Skaidrės numerio vietos rezervavimo ženklas 2">
            <a:extLst>
              <a:ext uri="{FF2B5EF4-FFF2-40B4-BE49-F238E27FC236}">
                <a16:creationId xmlns="" xmlns:a16="http://schemas.microsoft.com/office/drawing/2014/main" id="{11E33E75-109F-4FC6-8B62-593776F4F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99F50C-BE38-4BD0-BA84-9B090E1F2B9B}" type="slidenum">
              <a:rPr lang="en-IN" smtClean="0"/>
              <a:pPr/>
              <a:t>8</a:t>
            </a:fld>
            <a:endParaRPr lang="en-IN" dirty="0"/>
          </a:p>
        </p:txBody>
      </p:sp>
      <p:graphicFrame>
        <p:nvGraphicFramePr>
          <p:cNvPr id="9" name="Turinio vietos rezervavimo ženklas 7">
            <a:extLst>
              <a:ext uri="{FF2B5EF4-FFF2-40B4-BE49-F238E27FC236}">
                <a16:creationId xmlns="" xmlns:a16="http://schemas.microsoft.com/office/drawing/2014/main" id="{DF468AFF-850B-470A-A573-3AFB0591A7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5866764"/>
              </p:ext>
            </p:extLst>
          </p:nvPr>
        </p:nvGraphicFramePr>
        <p:xfrm>
          <a:off x="531813" y="1742873"/>
          <a:ext cx="11161712" cy="44118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19099896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vadinimas 3">
            <a:extLst>
              <a:ext uri="{FF2B5EF4-FFF2-40B4-BE49-F238E27FC236}">
                <a16:creationId xmlns="" xmlns:a16="http://schemas.microsoft.com/office/drawing/2014/main" id="{7AD99F2E-2E91-42FC-94CE-F5A8EA78B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Darom daugiau už mažiau</a:t>
            </a:r>
          </a:p>
        </p:txBody>
      </p:sp>
      <p:sp>
        <p:nvSpPr>
          <p:cNvPr id="6" name="Skaidrės numerio vietos rezervavimo ženklas 2">
            <a:extLst>
              <a:ext uri="{FF2B5EF4-FFF2-40B4-BE49-F238E27FC236}">
                <a16:creationId xmlns="" xmlns:a16="http://schemas.microsoft.com/office/drawing/2014/main" id="{49B77942-9E5F-410C-96BE-7D7AB3663E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99F50C-BE38-4BD0-BA84-9B090E1F2B9B}" type="slidenum">
              <a:rPr lang="en-IN" smtClean="0"/>
              <a:pPr/>
              <a:t>9</a:t>
            </a:fld>
            <a:endParaRPr lang="en-IN" dirty="0"/>
          </a:p>
        </p:txBody>
      </p:sp>
      <p:graphicFrame>
        <p:nvGraphicFramePr>
          <p:cNvPr id="8" name="Turinio vietos rezervavimo ženklas 7">
            <a:extLst>
              <a:ext uri="{FF2B5EF4-FFF2-40B4-BE49-F238E27FC236}">
                <a16:creationId xmlns="" xmlns:a16="http://schemas.microsoft.com/office/drawing/2014/main" id="{D5A63314-1104-49F9-AEBE-97145651A0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2906375"/>
              </p:ext>
            </p:extLst>
          </p:nvPr>
        </p:nvGraphicFramePr>
        <p:xfrm>
          <a:off x="531377" y="1528662"/>
          <a:ext cx="6478588" cy="2033689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619647">
                  <a:extLst>
                    <a:ext uri="{9D8B030D-6E8A-4147-A177-3AD203B41FA5}">
                      <a16:colId xmlns="" xmlns:a16="http://schemas.microsoft.com/office/drawing/2014/main" val="1393848416"/>
                    </a:ext>
                  </a:extLst>
                </a:gridCol>
                <a:gridCol w="1619647">
                  <a:extLst>
                    <a:ext uri="{9D8B030D-6E8A-4147-A177-3AD203B41FA5}">
                      <a16:colId xmlns="" xmlns:a16="http://schemas.microsoft.com/office/drawing/2014/main" val="2733631783"/>
                    </a:ext>
                  </a:extLst>
                </a:gridCol>
                <a:gridCol w="1619647">
                  <a:extLst>
                    <a:ext uri="{9D8B030D-6E8A-4147-A177-3AD203B41FA5}">
                      <a16:colId xmlns="" xmlns:a16="http://schemas.microsoft.com/office/drawing/2014/main" val="368318574"/>
                    </a:ext>
                  </a:extLst>
                </a:gridCol>
                <a:gridCol w="1619647">
                  <a:extLst>
                    <a:ext uri="{9D8B030D-6E8A-4147-A177-3AD203B41FA5}">
                      <a16:colId xmlns="" xmlns:a16="http://schemas.microsoft.com/office/drawing/2014/main" val="3385425964"/>
                    </a:ext>
                  </a:extLst>
                </a:gridCol>
              </a:tblGrid>
              <a:tr h="864917">
                <a:tc>
                  <a:txBody>
                    <a:bodyPr/>
                    <a:lstStyle/>
                    <a:p>
                      <a:pPr algn="ctr"/>
                      <a:endParaRPr lang="lt-LT" sz="1600" noProof="0" dirty="0">
                        <a:solidFill>
                          <a:schemeClr val="bg1"/>
                        </a:solidFill>
                      </a:endParaRPr>
                    </a:p>
                  </a:txBody>
                  <a:tcPr marL="161091" marR="16109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noProof="0" dirty="0" smtClean="0"/>
                        <a:t>2016</a:t>
                      </a:r>
                      <a:endParaRPr lang="lt-LT" sz="16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161091" marR="16109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noProof="0" dirty="0" smtClean="0"/>
                        <a:t>2017</a:t>
                      </a:r>
                      <a:endParaRPr lang="lt-LT" sz="16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161091" marR="16109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noProof="0" dirty="0" smtClean="0"/>
                        <a:t>2018</a:t>
                      </a:r>
                      <a:endParaRPr lang="lt-LT" sz="16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161091" marR="16109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39429227"/>
                  </a:ext>
                </a:extLst>
              </a:tr>
              <a:tr h="482350">
                <a:tc>
                  <a:txBody>
                    <a:bodyPr/>
                    <a:lstStyle/>
                    <a:p>
                      <a:pPr algn="l"/>
                      <a:r>
                        <a:rPr lang="lt-LT" sz="1400" noProof="0" dirty="0" smtClean="0"/>
                        <a:t>Objektų skaičius</a:t>
                      </a:r>
                      <a:endParaRPr lang="lt-LT" sz="1400" noProof="0" dirty="0">
                        <a:solidFill>
                          <a:schemeClr val="bg1"/>
                        </a:solidFill>
                      </a:endParaRPr>
                    </a:p>
                  </a:txBody>
                  <a:tcPr marL="161091" marR="16109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noProof="0" dirty="0" smtClean="0"/>
                        <a:t>381</a:t>
                      </a:r>
                      <a:endParaRPr lang="lt-LT" sz="14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161091" marR="16109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noProof="0" dirty="0" smtClean="0"/>
                        <a:t>427</a:t>
                      </a:r>
                      <a:endParaRPr lang="lt-LT" sz="14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161091" marR="16109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noProof="0" dirty="0" smtClean="0"/>
                        <a:t>462</a:t>
                      </a:r>
                      <a:endParaRPr lang="lt-LT" sz="14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161091" marR="161091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16879503"/>
                  </a:ext>
                </a:extLst>
              </a:tr>
              <a:tr h="686422">
                <a:tc>
                  <a:txBody>
                    <a:bodyPr/>
                    <a:lstStyle/>
                    <a:p>
                      <a:pPr algn="l"/>
                      <a:r>
                        <a:rPr lang="lt-LT" sz="1400" noProof="0" dirty="0" smtClean="0"/>
                        <a:t>Panaudota lėšų KPPP + ES</a:t>
                      </a:r>
                      <a:endParaRPr lang="lt-LT" sz="1400" noProof="0" dirty="0">
                        <a:solidFill>
                          <a:schemeClr val="bg1"/>
                        </a:solidFill>
                      </a:endParaRPr>
                    </a:p>
                  </a:txBody>
                  <a:tcPr marL="161091" marR="16109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noProof="0" dirty="0" smtClean="0"/>
                        <a:t>494 mln. Eur</a:t>
                      </a:r>
                      <a:endParaRPr lang="lt-LT" sz="14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161091" marR="16109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noProof="0" dirty="0" smtClean="0"/>
                        <a:t>499 mln. Eur</a:t>
                      </a:r>
                      <a:endParaRPr lang="lt-LT" sz="14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161091" marR="16109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noProof="0" dirty="0" smtClean="0"/>
                        <a:t>485 mln. Eur</a:t>
                      </a:r>
                      <a:endParaRPr lang="lt-LT" sz="14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161091" marR="161091" anchor="ctr"/>
                </a:tc>
                <a:extLst>
                  <a:ext uri="{0D108BD9-81ED-4DB2-BD59-A6C34878D82A}">
                    <a16:rowId xmlns="" xmlns:a16="http://schemas.microsoft.com/office/drawing/2014/main" val="181072965"/>
                  </a:ext>
                </a:extLst>
              </a:tr>
            </a:tbl>
          </a:graphicData>
        </a:graphic>
      </p:graphicFrame>
      <p:graphicFrame>
        <p:nvGraphicFramePr>
          <p:cNvPr id="9" name="Turinio vietos rezervavimo ženklas 7">
            <a:extLst>
              <a:ext uri="{FF2B5EF4-FFF2-40B4-BE49-F238E27FC236}">
                <a16:creationId xmlns="" xmlns:a16="http://schemas.microsoft.com/office/drawing/2014/main" id="{BBB97B43-336B-470E-8259-6E3B39E1EAB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3172009"/>
              </p:ext>
            </p:extLst>
          </p:nvPr>
        </p:nvGraphicFramePr>
        <p:xfrm>
          <a:off x="531377" y="3882693"/>
          <a:ext cx="6478588" cy="24480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5173662">
                  <a:extLst>
                    <a:ext uri="{9D8B030D-6E8A-4147-A177-3AD203B41FA5}">
                      <a16:colId xmlns="" xmlns:a16="http://schemas.microsoft.com/office/drawing/2014/main" val="368318574"/>
                    </a:ext>
                  </a:extLst>
                </a:gridCol>
                <a:gridCol w="1304926">
                  <a:extLst>
                    <a:ext uri="{9D8B030D-6E8A-4147-A177-3AD203B41FA5}">
                      <a16:colId xmlns="" xmlns:a16="http://schemas.microsoft.com/office/drawing/2014/main" val="3385425964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pPr algn="l" fontAlgn="b"/>
                      <a:r>
                        <a:rPr lang="lt-LT" sz="1200" b="0" u="none" strike="noStrike" noProof="0" dirty="0">
                          <a:effectLst/>
                        </a:rPr>
                        <a:t>Kelio </a:t>
                      </a:r>
                      <a:r>
                        <a:rPr lang="lt-LT" sz="1200" b="0" u="none" strike="noStrike" noProof="0" dirty="0" err="1">
                          <a:effectLst/>
                        </a:rPr>
                        <a:t>A14</a:t>
                      </a:r>
                      <a:r>
                        <a:rPr lang="lt-LT" sz="1200" b="0" u="none" strike="noStrike" noProof="0" dirty="0">
                          <a:effectLst/>
                        </a:rPr>
                        <a:t> Vilnius–Utena ruožo nuo 16 iki 21,5 km rekonstravimas</a:t>
                      </a:r>
                      <a:endParaRPr lang="lt-LT" sz="1200" b="0" i="0" u="none" strike="noStrike" noProof="0" dirty="0"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b="0" noProof="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39,6 mln. Eur</a:t>
                      </a:r>
                      <a:endParaRPr lang="lt-LT" sz="1400" b="0" noProof="0" dirty="0">
                        <a:solidFill>
                          <a:schemeClr val="tx1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539429227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200" b="0" u="none" strike="noStrike" noProof="0" dirty="0">
                          <a:effectLst/>
                        </a:rPr>
                        <a:t>Kelio Nr. </a:t>
                      </a:r>
                      <a:r>
                        <a:rPr lang="lt-LT" sz="1200" b="0" u="none" strike="noStrike" noProof="0" dirty="0" err="1">
                          <a:effectLst/>
                        </a:rPr>
                        <a:t>A1</a:t>
                      </a:r>
                      <a:r>
                        <a:rPr lang="lt-LT" sz="1200" b="0" u="none" strike="noStrike" noProof="0" dirty="0">
                          <a:effectLst/>
                        </a:rPr>
                        <a:t> Vilnius–Kaunas–Klaipėda ruožo nuo 100,47 iki 101,75 km rekonstravimas („</a:t>
                      </a:r>
                      <a:r>
                        <a:rPr lang="lt-LT" sz="1200" b="0" u="none" strike="noStrike" noProof="0" dirty="0" err="1">
                          <a:effectLst/>
                        </a:rPr>
                        <a:t>Megos</a:t>
                      </a:r>
                      <a:r>
                        <a:rPr lang="lt-LT" sz="1200" b="0" u="none" strike="noStrike" noProof="0" dirty="0">
                          <a:effectLst/>
                        </a:rPr>
                        <a:t>“ sankryža)</a:t>
                      </a:r>
                      <a:endParaRPr lang="lt-LT" sz="1050" b="0" i="0" u="none" strike="noStrike" noProof="0" dirty="0"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b="0" noProof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17,5 mln. Eur</a:t>
                      </a:r>
                      <a:endParaRPr lang="lt-LT" sz="1400" b="0" noProof="0" dirty="0">
                        <a:solidFill>
                          <a:schemeClr val="tx1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416879503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l" fontAlgn="b"/>
                      <a:r>
                        <a:rPr lang="lt-LT" sz="1200" b="0" u="none" strike="noStrike" noProof="0" dirty="0" smtClean="0">
                          <a:effectLst/>
                        </a:rPr>
                        <a:t>Sankryžų mazgo su magistraliniu keliu </a:t>
                      </a:r>
                      <a:r>
                        <a:rPr lang="lt-LT" sz="1200" b="0" u="none" strike="noStrike" noProof="0" dirty="0" err="1" smtClean="0">
                          <a:effectLst/>
                        </a:rPr>
                        <a:t>A5</a:t>
                      </a:r>
                      <a:r>
                        <a:rPr lang="lt-LT" sz="1200" b="0" u="none" strike="noStrike" noProof="0" dirty="0" smtClean="0">
                          <a:effectLst/>
                        </a:rPr>
                        <a:t> Kaunas–Marijampolė–Suvalkai 6,67 km (Akademijos sankryža) rekonstravimas</a:t>
                      </a:r>
                      <a:endParaRPr lang="lt-LT" sz="1200" b="0" i="0" u="none" strike="noStrike" noProof="0" dirty="0"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b="0" noProof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3,1 mln. Eur</a:t>
                      </a:r>
                      <a:endParaRPr lang="lt-LT" sz="1400" b="0" noProof="0" dirty="0">
                        <a:solidFill>
                          <a:schemeClr val="tx1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81072965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200" b="0" u="none" strike="noStrike" noProof="0" dirty="0">
                          <a:effectLst/>
                        </a:rPr>
                        <a:t>Krašto kelio Nr. 165 Šilalė–Šilutė ruožo nuo 43,222 iki 54,120 km ir tilto per Šyšos upę 50,46 km rekonstravimas</a:t>
                      </a:r>
                      <a:endParaRPr lang="lt-LT" sz="1200" b="0" i="0" u="none" strike="noStrike" noProof="0" dirty="0"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b="0" noProof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j-lt"/>
                        </a:rPr>
                        <a:t>12,3</a:t>
                      </a:r>
                      <a:r>
                        <a:rPr lang="lt-LT" sz="1400" b="0" noProof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mln. Eur</a:t>
                      </a:r>
                      <a:endParaRPr lang="lt-LT" sz="1400" b="0" noProof="0" dirty="0">
                        <a:solidFill>
                          <a:schemeClr val="tx1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819643786"/>
                  </a:ext>
                </a:extLst>
              </a:tr>
            </a:tbl>
          </a:graphicData>
        </a:graphic>
      </p:graphicFrame>
      <p:pic>
        <p:nvPicPr>
          <p:cNvPr id="11" name="Paveikslėlis 10">
            <a:extLst>
              <a:ext uri="{FF2B5EF4-FFF2-40B4-BE49-F238E27FC236}">
                <a16:creationId xmlns="" xmlns:a16="http://schemas.microsoft.com/office/drawing/2014/main" id="{2D87060F-9395-4933-97EA-11DD774F90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91" r="17610"/>
          <a:stretch/>
        </p:blipFill>
        <p:spPr>
          <a:xfrm>
            <a:off x="7496175" y="1528662"/>
            <a:ext cx="4695825" cy="446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613361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„Office“ tema">
  <a:themeElements>
    <a:clrScheme name="LAKD">
      <a:dk1>
        <a:srgbClr val="727272"/>
      </a:dk1>
      <a:lt1>
        <a:sysClr val="window" lastClr="FFFFFF"/>
      </a:lt1>
      <a:dk2>
        <a:srgbClr val="E5E5E5"/>
      </a:dk2>
      <a:lt2>
        <a:srgbClr val="CCDDEA"/>
      </a:lt2>
      <a:accent1>
        <a:srgbClr val="ED8C17"/>
      </a:accent1>
      <a:accent2>
        <a:srgbClr val="DC5530"/>
      </a:accent2>
      <a:accent3>
        <a:srgbClr val="865640"/>
      </a:accent3>
      <a:accent4>
        <a:srgbClr val="9B8357"/>
      </a:accent4>
      <a:accent5>
        <a:srgbClr val="B6A78C"/>
      </a:accent5>
      <a:accent6>
        <a:srgbClr val="949494"/>
      </a:accent6>
      <a:hlink>
        <a:srgbClr val="009EE0"/>
      </a:hlink>
      <a:folHlink>
        <a:srgbClr val="3F3F3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0219-lakd-skaidriu-sablonas" id="{C58EDF1B-7FCD-4287-9F0D-2D4E9FF53E2B}" vid="{5F8E2B2D-B420-4CF1-8BDA-E210ACBF9F8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79AA90D-A39D-4F83-B1BD-92099B1CAD0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74D15D6-87BC-477C-8E91-9F90829C2FC8}">
  <ds:schemaRefs>
    <ds:schemaRef ds:uri="fb0879af-3eba-417a-a55a-ffe6dcd6ca77"/>
    <ds:schemaRef ds:uri="http://purl.org/dc/elements/1.1/"/>
    <ds:schemaRef ds:uri="http://schemas.microsoft.com/office/2006/metadata/properties"/>
    <ds:schemaRef ds:uri="http://schemas.microsoft.com/sharepoint/v3"/>
    <ds:schemaRef ds:uri="http://purl.org/dc/terms/"/>
    <ds:schemaRef ds:uri="http://schemas.openxmlformats.org/package/2006/metadata/core-properties"/>
    <ds:schemaRef ds:uri="6dc4bcd6-49db-4c07-9060-8acfc67cef9f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19A80A7-0DD1-4CF4-ABD5-362A6549C55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415</Words>
  <Application>Microsoft Office PowerPoint</Application>
  <PresentationFormat>Plačiaekranė</PresentationFormat>
  <Paragraphs>99</Paragraphs>
  <Slides>11</Slides>
  <Notes>2</Notes>
  <HiddenSlides>0</HiddenSlides>
  <MMClips>1</MMClips>
  <ScaleCrop>false</ScaleCrop>
  <HeadingPairs>
    <vt:vector size="6" baseType="variant">
      <vt:variant>
        <vt:lpstr>Naudojami šriftai</vt:lpstr>
      </vt:variant>
      <vt:variant>
        <vt:i4>3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„Office“ tema</vt:lpstr>
      <vt:lpstr>PASIEKIMAI IR DARBŲ TĘSTINUMAS</vt:lpstr>
      <vt:lpstr>„PowerPoint“ pateiktis</vt:lpstr>
      <vt:lpstr>Administracinės išlaidos  Sutaupyti beveik 4 mln. Eur</vt:lpstr>
      <vt:lpstr>Rangos darbai Sutaupyti 65 mln. Eur</vt:lpstr>
      <vt:lpstr>Projektavimo darbai Sutaupyti 4,8 mln. Eur</vt:lpstr>
      <vt:lpstr>Išskaitos, baudos Sutaupyti 3,2 mln. Eur</vt:lpstr>
      <vt:lpstr>Išskaitos, baudos Sutaupyti 3,2 mln. Eur</vt:lpstr>
      <vt:lpstr>Delspinigiai Sutaupyti 3,2 mln. Eur</vt:lpstr>
      <vt:lpstr>Darom daugiau už mažiau</vt:lpstr>
      <vt:lpstr>Svarbiausi planuojami vykdyti projektai</vt:lpstr>
      <vt:lpstr>lakd.lrv.lt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LAKD</dc:creator>
  <cp:lastModifiedBy/>
  <cp:revision>1</cp:revision>
  <dcterms:created xsi:type="dcterms:W3CDTF">2019-03-01T14:26:53Z</dcterms:created>
  <dcterms:modified xsi:type="dcterms:W3CDTF">2019-03-06T13:27:38Z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</Properties>
</file>