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8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533"/>
    <a:srgbClr val="014F63"/>
    <a:srgbClr val="0991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87"/>
    <p:restoredTop sz="94705"/>
  </p:normalViewPr>
  <p:slideViewPr>
    <p:cSldViewPr snapToGrid="0">
      <p:cViewPr>
        <p:scale>
          <a:sx n="60" d="100"/>
          <a:sy n="60" d="100"/>
        </p:scale>
        <p:origin x="1804" y="-9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A3CA4-C700-9145-B26D-26086E5D03DA}" type="datetimeFigureOut">
              <a:rPr lang="en-LT" smtClean="0"/>
              <a:t>03/28/2024</a:t>
            </a:fld>
            <a:endParaRPr lang="en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5B694-E9DD-854D-8758-7533EE9448C3}" type="slidenum">
              <a:rPr lang="en-LT" smtClean="0"/>
              <a:t>‹#›</a:t>
            </a:fld>
            <a:endParaRPr lang="en-LT"/>
          </a:p>
        </p:txBody>
      </p:sp>
    </p:spTree>
    <p:extLst>
      <p:ext uri="{BB962C8B-B14F-4D97-AF65-F5344CB8AC3E}">
        <p14:creationId xmlns:p14="http://schemas.microsoft.com/office/powerpoint/2010/main" val="1448077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A3CA4-C700-9145-B26D-26086E5D03DA}" type="datetimeFigureOut">
              <a:rPr lang="en-LT" smtClean="0"/>
              <a:t>03/28/2024</a:t>
            </a:fld>
            <a:endParaRPr lang="en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5B694-E9DD-854D-8758-7533EE9448C3}" type="slidenum">
              <a:rPr lang="en-LT" smtClean="0"/>
              <a:t>‹#›</a:t>
            </a:fld>
            <a:endParaRPr lang="en-LT"/>
          </a:p>
        </p:txBody>
      </p:sp>
    </p:spTree>
    <p:extLst>
      <p:ext uri="{BB962C8B-B14F-4D97-AF65-F5344CB8AC3E}">
        <p14:creationId xmlns:p14="http://schemas.microsoft.com/office/powerpoint/2010/main" val="3648541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A3CA4-C700-9145-B26D-26086E5D03DA}" type="datetimeFigureOut">
              <a:rPr lang="en-LT" smtClean="0"/>
              <a:t>03/28/2024</a:t>
            </a:fld>
            <a:endParaRPr lang="en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5B694-E9DD-854D-8758-7533EE9448C3}" type="slidenum">
              <a:rPr lang="en-LT" smtClean="0"/>
              <a:t>‹#›</a:t>
            </a:fld>
            <a:endParaRPr lang="en-LT"/>
          </a:p>
        </p:txBody>
      </p:sp>
    </p:spTree>
    <p:extLst>
      <p:ext uri="{BB962C8B-B14F-4D97-AF65-F5344CB8AC3E}">
        <p14:creationId xmlns:p14="http://schemas.microsoft.com/office/powerpoint/2010/main" val="4271538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A3CA4-C700-9145-B26D-26086E5D03DA}" type="datetimeFigureOut">
              <a:rPr lang="en-LT" smtClean="0"/>
              <a:t>03/28/2024</a:t>
            </a:fld>
            <a:endParaRPr lang="en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5B694-E9DD-854D-8758-7533EE9448C3}" type="slidenum">
              <a:rPr lang="en-LT" smtClean="0"/>
              <a:t>‹#›</a:t>
            </a:fld>
            <a:endParaRPr lang="en-LT"/>
          </a:p>
        </p:txBody>
      </p:sp>
    </p:spTree>
    <p:extLst>
      <p:ext uri="{BB962C8B-B14F-4D97-AF65-F5344CB8AC3E}">
        <p14:creationId xmlns:p14="http://schemas.microsoft.com/office/powerpoint/2010/main" val="723081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A3CA4-C700-9145-B26D-26086E5D03DA}" type="datetimeFigureOut">
              <a:rPr lang="en-LT" smtClean="0"/>
              <a:t>03/28/2024</a:t>
            </a:fld>
            <a:endParaRPr lang="en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5B694-E9DD-854D-8758-7533EE9448C3}" type="slidenum">
              <a:rPr lang="en-LT" smtClean="0"/>
              <a:t>‹#›</a:t>
            </a:fld>
            <a:endParaRPr lang="en-LT"/>
          </a:p>
        </p:txBody>
      </p:sp>
    </p:spTree>
    <p:extLst>
      <p:ext uri="{BB962C8B-B14F-4D97-AF65-F5344CB8AC3E}">
        <p14:creationId xmlns:p14="http://schemas.microsoft.com/office/powerpoint/2010/main" val="2737036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A3CA4-C700-9145-B26D-26086E5D03DA}" type="datetimeFigureOut">
              <a:rPr lang="en-LT" smtClean="0"/>
              <a:t>03/28/2024</a:t>
            </a:fld>
            <a:endParaRPr lang="en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5B694-E9DD-854D-8758-7533EE9448C3}" type="slidenum">
              <a:rPr lang="en-LT" smtClean="0"/>
              <a:t>‹#›</a:t>
            </a:fld>
            <a:endParaRPr lang="en-LT"/>
          </a:p>
        </p:txBody>
      </p:sp>
    </p:spTree>
    <p:extLst>
      <p:ext uri="{BB962C8B-B14F-4D97-AF65-F5344CB8AC3E}">
        <p14:creationId xmlns:p14="http://schemas.microsoft.com/office/powerpoint/2010/main" val="2656115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A3CA4-C700-9145-B26D-26086E5D03DA}" type="datetimeFigureOut">
              <a:rPr lang="en-LT" smtClean="0"/>
              <a:t>03/28/2024</a:t>
            </a:fld>
            <a:endParaRPr lang="en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5B694-E9DD-854D-8758-7533EE9448C3}" type="slidenum">
              <a:rPr lang="en-LT" smtClean="0"/>
              <a:t>‹#›</a:t>
            </a:fld>
            <a:endParaRPr lang="en-LT"/>
          </a:p>
        </p:txBody>
      </p:sp>
    </p:spTree>
    <p:extLst>
      <p:ext uri="{BB962C8B-B14F-4D97-AF65-F5344CB8AC3E}">
        <p14:creationId xmlns:p14="http://schemas.microsoft.com/office/powerpoint/2010/main" val="300779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A3CA4-C700-9145-B26D-26086E5D03DA}" type="datetimeFigureOut">
              <a:rPr lang="en-LT" smtClean="0"/>
              <a:t>03/28/2024</a:t>
            </a:fld>
            <a:endParaRPr lang="en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5B694-E9DD-854D-8758-7533EE9448C3}" type="slidenum">
              <a:rPr lang="en-LT" smtClean="0"/>
              <a:t>‹#›</a:t>
            </a:fld>
            <a:endParaRPr lang="en-LT"/>
          </a:p>
        </p:txBody>
      </p:sp>
    </p:spTree>
    <p:extLst>
      <p:ext uri="{BB962C8B-B14F-4D97-AF65-F5344CB8AC3E}">
        <p14:creationId xmlns:p14="http://schemas.microsoft.com/office/powerpoint/2010/main" val="3849452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A3CA4-C700-9145-B26D-26086E5D03DA}" type="datetimeFigureOut">
              <a:rPr lang="en-LT" smtClean="0"/>
              <a:t>03/28/2024</a:t>
            </a:fld>
            <a:endParaRPr lang="en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5B694-E9DD-854D-8758-7533EE9448C3}" type="slidenum">
              <a:rPr lang="en-LT" smtClean="0"/>
              <a:t>‹#›</a:t>
            </a:fld>
            <a:endParaRPr lang="en-LT"/>
          </a:p>
        </p:txBody>
      </p:sp>
    </p:spTree>
    <p:extLst>
      <p:ext uri="{BB962C8B-B14F-4D97-AF65-F5344CB8AC3E}">
        <p14:creationId xmlns:p14="http://schemas.microsoft.com/office/powerpoint/2010/main" val="416228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2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A3CA4-C700-9145-B26D-26086E5D03DA}" type="datetimeFigureOut">
              <a:rPr lang="en-LT" smtClean="0"/>
              <a:t>03/28/2024</a:t>
            </a:fld>
            <a:endParaRPr lang="en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5B694-E9DD-854D-8758-7533EE9448C3}" type="slidenum">
              <a:rPr lang="en-LT" smtClean="0"/>
              <a:t>‹#›</a:t>
            </a:fld>
            <a:endParaRPr lang="en-LT"/>
          </a:p>
        </p:txBody>
      </p:sp>
    </p:spTree>
    <p:extLst>
      <p:ext uri="{BB962C8B-B14F-4D97-AF65-F5344CB8AC3E}">
        <p14:creationId xmlns:p14="http://schemas.microsoft.com/office/powerpoint/2010/main" val="290263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2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A3CA4-C700-9145-B26D-26086E5D03DA}" type="datetimeFigureOut">
              <a:rPr lang="en-LT" smtClean="0"/>
              <a:t>03/28/2024</a:t>
            </a:fld>
            <a:endParaRPr lang="en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5B694-E9DD-854D-8758-7533EE9448C3}" type="slidenum">
              <a:rPr lang="en-LT" smtClean="0"/>
              <a:t>‹#›</a:t>
            </a:fld>
            <a:endParaRPr lang="en-LT"/>
          </a:p>
        </p:txBody>
      </p:sp>
    </p:spTree>
    <p:extLst>
      <p:ext uri="{BB962C8B-B14F-4D97-AF65-F5344CB8AC3E}">
        <p14:creationId xmlns:p14="http://schemas.microsoft.com/office/powerpoint/2010/main" val="2930978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7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A3CA4-C700-9145-B26D-26086E5D03DA}" type="datetimeFigureOut">
              <a:rPr lang="en-LT" smtClean="0"/>
              <a:t>03/28/2024</a:t>
            </a:fld>
            <a:endParaRPr lang="en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5B694-E9DD-854D-8758-7533EE9448C3}" type="slidenum">
              <a:rPr lang="en-LT" smtClean="0"/>
              <a:t>‹#›</a:t>
            </a:fld>
            <a:endParaRPr lang="en-LT"/>
          </a:p>
        </p:txBody>
      </p:sp>
    </p:spTree>
    <p:extLst>
      <p:ext uri="{BB962C8B-B14F-4D97-AF65-F5344CB8AC3E}">
        <p14:creationId xmlns:p14="http://schemas.microsoft.com/office/powerpoint/2010/main" val="3895504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chrome-extension://efaidnbmnnnibpcajpcglclefindmkaj/https:/lakd.lt/wp-content/uploads/2023/02/PRIVATUMO-PRANESIMAS.pdf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4F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72DEE71D-366E-4196-0FB7-D7C6F64B707E}"/>
              </a:ext>
            </a:extLst>
          </p:cNvPr>
          <p:cNvSpPr txBox="1"/>
          <p:nvPr/>
        </p:nvSpPr>
        <p:spPr>
          <a:xfrm>
            <a:off x="418782" y="1556962"/>
            <a:ext cx="1887055" cy="254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LT" sz="1400" dirty="0">
                <a:solidFill>
                  <a:schemeClr val="bg1"/>
                </a:solidFill>
                <a:latin typeface="Figtree" pitchFamily="2" charset="0"/>
                <a:cs typeface="Arial" panose="020B0604020202020204" pitchFamily="34" charset="0"/>
              </a:rPr>
              <a:t>Kviečiame į komandą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380142C-70B6-56FE-D3FF-88C5746B99CC}"/>
              </a:ext>
            </a:extLst>
          </p:cNvPr>
          <p:cNvSpPr txBox="1"/>
          <p:nvPr/>
        </p:nvSpPr>
        <p:spPr>
          <a:xfrm>
            <a:off x="418782" y="1811323"/>
            <a:ext cx="44691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2000" dirty="0">
                <a:solidFill>
                  <a:schemeClr val="bg1"/>
                </a:solidFill>
                <a:latin typeface="Figtree Light" pitchFamily="2" charset="0"/>
              </a:rPr>
              <a:t>PROJEKTŲ VALDYMO VADOVĄ </a:t>
            </a:r>
            <a:r>
              <a:rPr lang="en-GB" sz="2000" dirty="0">
                <a:solidFill>
                  <a:schemeClr val="bg1"/>
                </a:solidFill>
                <a:effectLst/>
                <a:latin typeface="Figtree Light" pitchFamily="2" charset="0"/>
              </a:rPr>
              <a:t>(-</a:t>
            </a:r>
            <a:r>
              <a:rPr lang="lt-LT" sz="2000" dirty="0">
                <a:solidFill>
                  <a:schemeClr val="bg1"/>
                </a:solidFill>
                <a:latin typeface="Figtree Light" pitchFamily="2" charset="0"/>
              </a:rPr>
              <a:t>Ę</a:t>
            </a:r>
            <a:r>
              <a:rPr lang="en-GB" sz="2000" dirty="0">
                <a:solidFill>
                  <a:schemeClr val="bg1"/>
                </a:solidFill>
                <a:effectLst/>
                <a:latin typeface="Figtree Light" pitchFamily="2" charset="0"/>
              </a:rPr>
              <a:t>)</a:t>
            </a:r>
            <a:r>
              <a:rPr lang="lt-LT" sz="2000" dirty="0">
                <a:solidFill>
                  <a:schemeClr val="bg1"/>
                </a:solidFill>
                <a:effectLst/>
                <a:latin typeface="Figtree Light" pitchFamily="2" charset="0"/>
              </a:rPr>
              <a:t> (PMO)</a:t>
            </a:r>
            <a:endParaRPr lang="en-GB" sz="2000" dirty="0">
              <a:solidFill>
                <a:schemeClr val="bg1"/>
              </a:solidFill>
              <a:effectLst/>
              <a:latin typeface="Figtree Light" pitchFamily="2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2B88601-267B-80A0-E25A-584E717A7BE7}"/>
              </a:ext>
            </a:extLst>
          </p:cNvPr>
          <p:cNvCxnSpPr>
            <a:cxnSpLocks/>
          </p:cNvCxnSpPr>
          <p:nvPr/>
        </p:nvCxnSpPr>
        <p:spPr>
          <a:xfrm>
            <a:off x="516753" y="1461795"/>
            <a:ext cx="58244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6EE28761-A1BF-AF8A-8446-7FA1A91BD754}"/>
              </a:ext>
            </a:extLst>
          </p:cNvPr>
          <p:cNvSpPr txBox="1"/>
          <p:nvPr/>
        </p:nvSpPr>
        <p:spPr>
          <a:xfrm>
            <a:off x="418781" y="2211433"/>
            <a:ext cx="6020437" cy="71250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t-LT" sz="1000" u="none" strike="noStrike" dirty="0">
                <a:solidFill>
                  <a:schemeClr val="bg1"/>
                </a:solidFill>
                <a:effectLst/>
                <a:latin typeface="Figtree Light" pitchFamily="2" charset="0"/>
              </a:rPr>
              <a:t>2023 m. bendrovė iš valstybinės įmonės buvo pertvarkyta į akcinę bendrovę, siekiant efektyvinti ir modernizuoti jos veiklą. Mes vertiname atsakomybę, orientaciją į kokybę, orientaciją į naujoves ir </a:t>
            </a:r>
            <a:r>
              <a:rPr lang="lt-LT" sz="1000" u="none" strike="noStrike" dirty="0" err="1">
                <a:solidFill>
                  <a:schemeClr val="bg1"/>
                </a:solidFill>
                <a:effectLst/>
                <a:latin typeface="Figtree Light" pitchFamily="2" charset="0"/>
              </a:rPr>
              <a:t>komandiškumą</a:t>
            </a:r>
            <a:r>
              <a:rPr lang="lt-LT" sz="1000" u="none" strike="noStrike" dirty="0">
                <a:solidFill>
                  <a:schemeClr val="bg1"/>
                </a:solidFill>
                <a:effectLst/>
                <a:latin typeface="Figtree Light" pitchFamily="2" charset="0"/>
              </a:rPr>
              <a:t>. Siekiame sukurti skaidrią, atviros, pasitikėjimu grindžiamą organizaciją ir kviečiame prisijungti kurti kartu.</a:t>
            </a:r>
          </a:p>
          <a:p>
            <a:pPr algn="just"/>
            <a:endParaRPr lang="lt-LT" sz="700" dirty="0">
              <a:solidFill>
                <a:schemeClr val="bg1"/>
              </a:solidFill>
              <a:latin typeface="Figtree Light" pitchFamily="2" charset="0"/>
            </a:endParaRPr>
          </a:p>
          <a:p>
            <a:pPr algn="just"/>
            <a:r>
              <a:rPr lang="lt-LT" sz="1200" b="1" u="none" strike="noStrike" dirty="0">
                <a:solidFill>
                  <a:schemeClr val="bg1"/>
                </a:solidFill>
                <a:effectLst/>
                <a:latin typeface="Figtree Light" pitchFamily="2" charset="0"/>
              </a:rPr>
              <a:t>Tavo pagrindinės atsakomybės bus:</a:t>
            </a:r>
          </a:p>
          <a:p>
            <a:pPr algn="just"/>
            <a:endParaRPr lang="lt-LT" sz="700" u="none" strike="noStrike" dirty="0">
              <a:solidFill>
                <a:schemeClr val="bg1"/>
              </a:solidFill>
              <a:effectLst/>
              <a:latin typeface="Figtree Light" pitchFamily="2" charset="0"/>
            </a:endParaRPr>
          </a:p>
          <a:p>
            <a:pPr marL="171450" indent="-108000" algn="just" defTabSz="360000" fontAlgn="auto">
              <a:buSzPts val="1000"/>
              <a:buFont typeface="Arial" panose="020B0604020202020204" pitchFamily="34" charset="0"/>
              <a:buChar char="•"/>
              <a:tabLst>
                <a:tab pos="201930" algn="l"/>
              </a:tabLst>
            </a:pPr>
            <a:r>
              <a:rPr lang="lt-LT" sz="1100" dirty="0">
                <a:solidFill>
                  <a:schemeClr val="bg1"/>
                </a:solidFill>
              </a:rPr>
              <a:t>bendrovės projektų valdymo metodikos, procesų, šablonų, įrankių, gerųjų praktikų diegimas ir tobulinimas,</a:t>
            </a:r>
          </a:p>
          <a:p>
            <a:pPr marL="171450" indent="-108000" algn="just" defTabSz="360000" fontAlgn="auto">
              <a:buSzPts val="1000"/>
              <a:buFont typeface="Arial" panose="020B0604020202020204" pitchFamily="34" charset="0"/>
              <a:buChar char="•"/>
              <a:tabLst>
                <a:tab pos="201930" algn="l"/>
              </a:tabLst>
            </a:pPr>
            <a:r>
              <a:rPr lang="lt-LT" sz="1100" dirty="0">
                <a:solidFill>
                  <a:schemeClr val="bg1"/>
                </a:solidFill>
              </a:rPr>
              <a:t>bendrovės vykdomų projektų portfelio formavimas ir kontrolė,</a:t>
            </a:r>
          </a:p>
          <a:p>
            <a:pPr marL="171450" indent="-108000" algn="just" defTabSz="360000" fontAlgn="auto">
              <a:buSzPts val="1000"/>
              <a:buFont typeface="Arial" panose="020B0604020202020204" pitchFamily="34" charset="0"/>
              <a:buChar char="•"/>
              <a:tabLst>
                <a:tab pos="201930" algn="l"/>
              </a:tabLst>
            </a:pPr>
            <a:r>
              <a:rPr lang="lt-LT" sz="1100" dirty="0">
                <a:solidFill>
                  <a:schemeClr val="bg1"/>
                </a:solidFill>
              </a:rPr>
              <a:t>projektų/programų apimties, grafikų, biudžeto, rizikų ir kitų KPI monitoringas, ataskaitų rengimas suinteresuotoms šalims,</a:t>
            </a:r>
          </a:p>
          <a:p>
            <a:pPr marL="171450" indent="-108000" algn="just" defTabSz="360000" fontAlgn="auto">
              <a:buSzPts val="1000"/>
              <a:buFont typeface="Arial" panose="020B0604020202020204" pitchFamily="34" charset="0"/>
              <a:buChar char="•"/>
              <a:tabLst>
                <a:tab pos="201930" algn="l"/>
              </a:tabLst>
            </a:pPr>
            <a:r>
              <a:rPr lang="lt-LT" sz="1100" dirty="0">
                <a:solidFill>
                  <a:schemeClr val="bg1"/>
                </a:solidFill>
              </a:rPr>
              <a:t>bendrovėje veikiančių projektų valdymo komitetų darbo organizavimas,</a:t>
            </a:r>
          </a:p>
          <a:p>
            <a:pPr marL="171450" indent="-108000" algn="just" defTabSz="360000" fontAlgn="auto">
              <a:buSzPts val="1000"/>
              <a:buFont typeface="Arial" panose="020B0604020202020204" pitchFamily="34" charset="0"/>
              <a:buChar char="•"/>
              <a:tabLst>
                <a:tab pos="201930" algn="l"/>
              </a:tabLst>
            </a:pPr>
            <a:r>
              <a:rPr lang="lt-LT" sz="1100" dirty="0">
                <a:solidFill>
                  <a:schemeClr val="bg1"/>
                </a:solidFill>
              </a:rPr>
              <a:t>bendradarbiavimas su kitais bendrovės padaliniais projektų valdymo klausimais,</a:t>
            </a:r>
          </a:p>
          <a:p>
            <a:pPr marL="171450" indent="-108000" algn="just" defTabSz="360000" fontAlgn="auto">
              <a:buSzPts val="1000"/>
              <a:buFont typeface="Arial" panose="020B0604020202020204" pitchFamily="34" charset="0"/>
              <a:buChar char="•"/>
              <a:tabLst>
                <a:tab pos="201930" algn="l"/>
              </a:tabLst>
            </a:pPr>
            <a:r>
              <a:rPr lang="lt-LT" sz="1100" dirty="0">
                <a:solidFill>
                  <a:schemeClr val="bg1"/>
                </a:solidFill>
              </a:rPr>
              <a:t>metodinės pagalbos teikimas projektų vadovams ir kitiems bendrovės darbuotojams,</a:t>
            </a:r>
          </a:p>
          <a:p>
            <a:pPr marL="171450" indent="-108000" algn="just" defTabSz="360000" fontAlgn="auto">
              <a:buSzPts val="1000"/>
              <a:buFont typeface="Arial" panose="020B0604020202020204" pitchFamily="34" charset="0"/>
              <a:buChar char="•"/>
              <a:tabLst>
                <a:tab pos="201930" algn="l"/>
              </a:tabLst>
            </a:pPr>
            <a:r>
              <a:rPr lang="lt-LT" sz="1100" dirty="0">
                <a:solidFill>
                  <a:schemeClr val="bg1"/>
                </a:solidFill>
              </a:rPr>
              <a:t>projektų valdymo informacinės sistemos diegimas/vystymas.</a:t>
            </a:r>
          </a:p>
          <a:p>
            <a:pPr marL="171450" indent="-108000" algn="just" defTabSz="360000">
              <a:buFont typeface="Arial" panose="020B0604020202020204" pitchFamily="34" charset="0"/>
              <a:buChar char="•"/>
            </a:pPr>
            <a:endParaRPr lang="lt-LT" sz="1100" dirty="0">
              <a:solidFill>
                <a:schemeClr val="bg1"/>
              </a:solidFill>
            </a:endParaRPr>
          </a:p>
          <a:p>
            <a:pPr marL="63450" algn="just" defTabSz="360000"/>
            <a:r>
              <a:rPr lang="lt-LT" sz="1200" b="1" dirty="0">
                <a:solidFill>
                  <a:schemeClr val="bg1"/>
                </a:solidFill>
              </a:rPr>
              <a:t>Reikalavimai pozicijai:</a:t>
            </a:r>
          </a:p>
          <a:p>
            <a:pPr marL="171450" indent="-108000" algn="just" defTabSz="360000">
              <a:buFont typeface="Arial" panose="020B0604020202020204" pitchFamily="34" charset="0"/>
              <a:buChar char="•"/>
            </a:pPr>
            <a:endParaRPr lang="lt-LT" sz="1100" dirty="0">
              <a:solidFill>
                <a:schemeClr val="bg1"/>
              </a:solidFill>
            </a:endParaRPr>
          </a:p>
          <a:p>
            <a:pPr marL="171450" indent="-108000" algn="just" defTabSz="360000">
              <a:buSzPts val="1000"/>
              <a:buFont typeface="Arial" panose="020B0604020202020204" pitchFamily="34" charset="0"/>
              <a:buChar char="•"/>
              <a:tabLst>
                <a:tab pos="201930" algn="l"/>
              </a:tabLst>
            </a:pPr>
            <a:r>
              <a:rPr lang="lt-LT" sz="1100" dirty="0">
                <a:solidFill>
                  <a:schemeClr val="bg1"/>
                </a:solidFill>
              </a:rPr>
              <a:t>projektų valdymo žinios (privalumas – PMP®, PRINCE2®, IPMA® sertifikatai),</a:t>
            </a:r>
          </a:p>
          <a:p>
            <a:pPr marL="171450" indent="-108000" algn="just" defTabSz="360000">
              <a:buSzPts val="1000"/>
              <a:buFont typeface="Arial" panose="020B0604020202020204" pitchFamily="34" charset="0"/>
              <a:buChar char="•"/>
              <a:tabLst>
                <a:tab pos="201930" algn="l"/>
              </a:tabLst>
            </a:pPr>
            <a:r>
              <a:rPr lang="lt-LT" sz="1100" dirty="0">
                <a:solidFill>
                  <a:schemeClr val="bg1"/>
                </a:solidFill>
              </a:rPr>
              <a:t>ne mažesnė nei 2 metų patirtis projektų valdymo srityje (privalumas - portfelio valdymo, PMO patirtis),</a:t>
            </a:r>
          </a:p>
          <a:p>
            <a:pPr marL="171450" indent="-108000" algn="just" defTabSz="360000">
              <a:buSzPts val="1000"/>
              <a:buFont typeface="Arial" panose="020B0604020202020204" pitchFamily="34" charset="0"/>
              <a:buChar char="•"/>
              <a:tabLst>
                <a:tab pos="201930" algn="l"/>
              </a:tabLst>
            </a:pPr>
            <a:r>
              <a:rPr lang="lt-LT" sz="1100" dirty="0">
                <a:solidFill>
                  <a:schemeClr val="bg1"/>
                </a:solidFill>
              </a:rPr>
              <a:t>aukštasis išsilavinimas,</a:t>
            </a:r>
          </a:p>
          <a:p>
            <a:pPr marL="171450" indent="-108000" algn="just" defTabSz="360000">
              <a:buSzPts val="1000"/>
              <a:buFont typeface="Arial" panose="020B0604020202020204" pitchFamily="34" charset="0"/>
              <a:buChar char="•"/>
              <a:tabLst>
                <a:tab pos="201930" algn="l"/>
              </a:tabLst>
            </a:pPr>
            <a:r>
              <a:rPr lang="lt-LT" sz="1100" dirty="0">
                <a:solidFill>
                  <a:schemeClr val="bg1"/>
                </a:solidFill>
              </a:rPr>
              <a:t>darbo įgūdžiai su projektų valdymo IT įrankiais (privalumas),</a:t>
            </a:r>
          </a:p>
          <a:p>
            <a:pPr marL="171450" indent="-108000" algn="just" defTabSz="360000">
              <a:buSzPts val="1000"/>
              <a:buFont typeface="Arial" panose="020B0604020202020204" pitchFamily="34" charset="0"/>
              <a:buChar char="•"/>
              <a:tabLst>
                <a:tab pos="201930" algn="l"/>
              </a:tabLst>
            </a:pPr>
            <a:r>
              <a:rPr lang="lt-LT" sz="1100" dirty="0">
                <a:solidFill>
                  <a:schemeClr val="bg1"/>
                </a:solidFill>
              </a:rPr>
              <a:t>anglų kalbos mokėjimas B2 lygiu,</a:t>
            </a:r>
          </a:p>
          <a:p>
            <a:pPr marL="171450" indent="-108000" algn="just" defTabSz="360000">
              <a:buSzPts val="1000"/>
              <a:buFont typeface="Arial" panose="020B0604020202020204" pitchFamily="34" charset="0"/>
              <a:buChar char="•"/>
              <a:tabLst>
                <a:tab pos="201930" algn="l"/>
              </a:tabLst>
            </a:pPr>
            <a:r>
              <a:rPr lang="lt-LT" sz="1100" dirty="0">
                <a:solidFill>
                  <a:schemeClr val="bg1"/>
                </a:solidFill>
              </a:rPr>
              <a:t>puikūs organizaciniai, bendradarbiavimo ir analitiniai įgūdžiai,</a:t>
            </a:r>
          </a:p>
          <a:p>
            <a:pPr marL="171450" indent="-108000" algn="just" defTabSz="360000">
              <a:buSzPts val="1000"/>
              <a:buFont typeface="Arial" panose="020B0604020202020204" pitchFamily="34" charset="0"/>
              <a:buChar char="•"/>
              <a:tabLst>
                <a:tab pos="201930" algn="l"/>
              </a:tabLst>
            </a:pPr>
            <a:r>
              <a:rPr lang="lt-LT" sz="1100" dirty="0">
                <a:solidFill>
                  <a:schemeClr val="bg1"/>
                </a:solidFill>
              </a:rPr>
              <a:t>organizuotumas, iniciatyvumas, atsakingumas, komunikabilumas.</a:t>
            </a:r>
          </a:p>
          <a:p>
            <a:pPr marL="171450" indent="-108000" algn="just" defTabSz="360000">
              <a:buSzPts val="1000"/>
              <a:buFont typeface="Arial" panose="020B0604020202020204" pitchFamily="34" charset="0"/>
              <a:buChar char="•"/>
              <a:tabLst>
                <a:tab pos="201930" algn="l"/>
              </a:tabLst>
            </a:pPr>
            <a:endParaRPr lang="lt-LT" sz="1100" dirty="0">
              <a:solidFill>
                <a:schemeClr val="bg1"/>
              </a:solidFill>
            </a:endParaRPr>
          </a:p>
          <a:p>
            <a:pPr algn="just"/>
            <a:r>
              <a:rPr lang="lt-LT" sz="1200" b="1" dirty="0">
                <a:solidFill>
                  <a:schemeClr val="bg1"/>
                </a:solidFill>
              </a:rPr>
              <a:t>Mes siūlome: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lt-LT" sz="1100" dirty="0">
              <a:solidFill>
                <a:schemeClr val="bg1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lt-LT" sz="1100" dirty="0">
                <a:solidFill>
                  <a:schemeClr val="bg1"/>
                </a:solidFill>
              </a:rPr>
              <a:t>darbo užmokestį nuo 3500  Eur (neatskaičius mokesčių). Konkretus darbo užmokestis siūlomas, atsižvelgiant į darbo patirtį ir kompetenciją. Papildomai uždirbsi kintamąją metinio atlygio dalį, priklausančią nuo Tavo ir Bendrovės veiklos rezultatų,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lt-LT" sz="1100" dirty="0">
                <a:solidFill>
                  <a:schemeClr val="bg1"/>
                </a:solidFill>
              </a:rPr>
              <a:t>lankstų darbo grafiką, mišraus darbo galimybę, sveikatos draudimą, papildomas atostogų dienas,</a:t>
            </a:r>
            <a:br>
              <a:rPr lang="lt-LT" sz="1100" dirty="0">
                <a:solidFill>
                  <a:schemeClr val="bg1"/>
                </a:solidFill>
              </a:rPr>
            </a:br>
            <a:r>
              <a:rPr lang="lt-LT" sz="1100" dirty="0">
                <a:solidFill>
                  <a:schemeClr val="bg1"/>
                </a:solidFill>
              </a:rPr>
              <a:t>karjeros ir įgūdžių tobulinimo galimybes dinamiškoje ir novatoriškoje darbo aplinkoje,</a:t>
            </a:r>
            <a:endParaRPr lang="lt-LT" sz="1100" b="0" i="0" dirty="0">
              <a:solidFill>
                <a:srgbClr val="222222"/>
              </a:solidFill>
              <a:effectLst/>
              <a:latin typeface="Roboto" panose="02000000000000000000" pitchFamily="2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lt-LT" sz="1100" dirty="0">
                <a:solidFill>
                  <a:schemeClr val="bg1"/>
                </a:solidFill>
              </a:rPr>
              <a:t>darbo vietą Kauno g. 22, Vilniuje, naujame verslo centre K22.</a:t>
            </a:r>
          </a:p>
          <a:p>
            <a:pPr algn="just"/>
            <a:endParaRPr lang="lt-LT" sz="1100" dirty="0">
              <a:solidFill>
                <a:schemeClr val="bg1"/>
              </a:solidFill>
            </a:endParaRPr>
          </a:p>
          <a:p>
            <a:pPr algn="just"/>
            <a:r>
              <a:rPr lang="lt-LT" sz="1200" b="1" u="none" strike="noStrike" dirty="0">
                <a:solidFill>
                  <a:schemeClr val="bg1"/>
                </a:solidFill>
                <a:effectLst/>
                <a:latin typeface="Figtree Light" pitchFamily="2" charset="0"/>
              </a:rPr>
              <a:t>Sudominome? </a:t>
            </a:r>
          </a:p>
          <a:p>
            <a:pPr algn="just"/>
            <a:r>
              <a:rPr lang="lt-LT" sz="1000" u="none" strike="noStrike" dirty="0">
                <a:solidFill>
                  <a:schemeClr val="bg1"/>
                </a:solidFill>
                <a:effectLst/>
                <a:latin typeface="Figtree Light" pitchFamily="2" charset="0"/>
              </a:rPr>
              <a:t>Gyvenimo aprašymą prašome pateikti </a:t>
            </a:r>
            <a:r>
              <a:rPr lang="lt-LT" sz="1000" u="none" strike="noStrike">
                <a:solidFill>
                  <a:schemeClr val="bg1"/>
                </a:solidFill>
                <a:effectLst/>
                <a:latin typeface="Figtree Light" pitchFamily="2" charset="0"/>
              </a:rPr>
              <a:t>iki 2024-04-26 </a:t>
            </a:r>
            <a:r>
              <a:rPr lang="lt-LT" sz="1000" u="none" strike="noStrike" dirty="0">
                <a:solidFill>
                  <a:schemeClr val="bg1"/>
                </a:solidFill>
                <a:effectLst/>
                <a:latin typeface="Figtree Light" pitchFamily="2" charset="0"/>
              </a:rPr>
              <a:t>el. paštu: </a:t>
            </a:r>
            <a:r>
              <a:rPr lang="lt-LT" sz="1000" u="none" strike="noStrike" dirty="0" err="1">
                <a:solidFill>
                  <a:schemeClr val="bg1"/>
                </a:solidFill>
                <a:effectLst/>
                <a:latin typeface="Figtree Light" pitchFamily="2" charset="0"/>
              </a:rPr>
              <a:t>atrankos@vialietuva.lt</a:t>
            </a:r>
            <a:r>
              <a:rPr lang="lt-LT" sz="1000" u="none" strike="noStrike" dirty="0">
                <a:solidFill>
                  <a:schemeClr val="bg1"/>
                </a:solidFill>
                <a:effectLst/>
                <a:latin typeface="Figtree Light" pitchFamily="2" charset="0"/>
              </a:rPr>
              <a:t> ir nurodyti, į kurią poziciją pretenduojate. Informuosime tik tuos kandidatus, kurie bus atrinkti.</a:t>
            </a:r>
          </a:p>
          <a:p>
            <a:pPr algn="just"/>
            <a:endParaRPr lang="lt-LT" sz="1000" dirty="0">
              <a:solidFill>
                <a:schemeClr val="bg1"/>
              </a:solidFill>
              <a:latin typeface="Figtree Light" pitchFamily="2" charset="0"/>
            </a:endParaRPr>
          </a:p>
          <a:p>
            <a:pPr algn="just"/>
            <a:endParaRPr lang="lt-LT" sz="1000" u="none" strike="noStrike" dirty="0">
              <a:solidFill>
                <a:schemeClr val="bg1"/>
              </a:solidFill>
              <a:effectLst/>
              <a:latin typeface="Figtree Light" pitchFamily="2" charset="0"/>
            </a:endParaRPr>
          </a:p>
          <a:p>
            <a:pPr algn="just"/>
            <a:endParaRPr lang="lt-LT" sz="1000" dirty="0">
              <a:solidFill>
                <a:schemeClr val="bg1"/>
              </a:solidFill>
              <a:latin typeface="Figtree Light" pitchFamily="2" charset="0"/>
            </a:endParaRPr>
          </a:p>
          <a:p>
            <a:pPr algn="just"/>
            <a:endParaRPr lang="lt-LT" sz="700" u="none" strike="noStrike" dirty="0">
              <a:solidFill>
                <a:schemeClr val="bg1"/>
              </a:solidFill>
              <a:effectLst/>
              <a:latin typeface="Figtree Light" pitchFamily="2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9184CFB-49BF-64A9-4CB5-8BFD5968C7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3215" y="656175"/>
            <a:ext cx="3478032" cy="44306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7F94C73-E93F-280F-40AA-68E700D38726}"/>
              </a:ext>
            </a:extLst>
          </p:cNvPr>
          <p:cNvSpPr txBox="1"/>
          <p:nvPr/>
        </p:nvSpPr>
        <p:spPr>
          <a:xfrm>
            <a:off x="418783" y="552682"/>
            <a:ext cx="14766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LT" dirty="0">
                <a:solidFill>
                  <a:schemeClr val="bg1"/>
                </a:solidFill>
                <a:latin typeface="Figtree" pitchFamily="2" charset="0"/>
                <a:cs typeface="Arial" panose="020B0604020202020204" pitchFamily="34" charset="0"/>
              </a:rPr>
              <a:t>Prisijunk</a:t>
            </a:r>
          </a:p>
          <a:p>
            <a:r>
              <a:rPr lang="en-GB" dirty="0">
                <a:solidFill>
                  <a:schemeClr val="bg1"/>
                </a:solidFill>
                <a:latin typeface="Figtree" pitchFamily="2" charset="0"/>
                <a:cs typeface="Arial" panose="020B0604020202020204" pitchFamily="34" charset="0"/>
              </a:rPr>
              <a:t>p</a:t>
            </a:r>
            <a:r>
              <a:rPr lang="en-LT" dirty="0">
                <a:solidFill>
                  <a:schemeClr val="bg1"/>
                </a:solidFill>
                <a:latin typeface="Figtree" pitchFamily="2" charset="0"/>
                <a:cs typeface="Arial" panose="020B0604020202020204" pitchFamily="34" charset="0"/>
              </a:rPr>
              <a:t>rie kelionės</a:t>
            </a:r>
          </a:p>
        </p:txBody>
      </p:sp>
      <p:sp>
        <p:nvSpPr>
          <p:cNvPr id="5" name="TextBox 4">
            <a:hlinkClick r:id="rId3"/>
            <a:extLst>
              <a:ext uri="{FF2B5EF4-FFF2-40B4-BE49-F238E27FC236}">
                <a16:creationId xmlns:a16="http://schemas.microsoft.com/office/drawing/2014/main" id="{4781B51A-AF73-425D-121F-6EC77647DBAE}"/>
              </a:ext>
            </a:extLst>
          </p:cNvPr>
          <p:cNvSpPr txBox="1"/>
          <p:nvPr/>
        </p:nvSpPr>
        <p:spPr>
          <a:xfrm>
            <a:off x="418782" y="9353318"/>
            <a:ext cx="600452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0"/>
              </a:spcBef>
              <a:buClr>
                <a:srgbClr val="E65300"/>
              </a:buClr>
              <a:buFontTx/>
              <a:buNone/>
            </a:pPr>
            <a:r>
              <a:rPr lang="lt-LT" sz="800" dirty="0">
                <a:solidFill>
                  <a:schemeClr val="bg1"/>
                </a:solidFill>
                <a:latin typeface="Aptos" panose="020B0004020202020204" pitchFamily="34" charset="0"/>
              </a:rPr>
              <a:t>Asmens duomenų tvarkymas: </a:t>
            </a:r>
          </a:p>
          <a:p>
            <a:pPr algn="just" eaLnBrk="1" hangingPunct="1">
              <a:spcBef>
                <a:spcPct val="0"/>
              </a:spcBef>
              <a:buClr>
                <a:srgbClr val="E65300"/>
              </a:buClr>
              <a:buFontTx/>
              <a:buNone/>
            </a:pPr>
            <a:r>
              <a:rPr lang="lt-LT" sz="800" dirty="0">
                <a:solidFill>
                  <a:schemeClr val="bg1"/>
                </a:solidFill>
                <a:latin typeface="Aptos" panose="020B0004020202020204" pitchFamily="34" charset="0"/>
              </a:rPr>
              <a:t>Pateikdami savo gyvenimo aprašymą (CV) Jūs sutinkate, kad AB Via Lietuva tvarkys Jūsų pateiktus asmens duomenis Privatumo pranešime nustatytomis sąlygomis (</a:t>
            </a:r>
            <a:r>
              <a:rPr lang="lt-LT" sz="800" dirty="0">
                <a:solidFill>
                  <a:schemeClr val="bg1"/>
                </a:solidFill>
                <a:latin typeface="Aptos" panose="020B00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susipažinti čia</a:t>
            </a:r>
            <a:r>
              <a:rPr lang="lt-LT" sz="800" dirty="0">
                <a:solidFill>
                  <a:schemeClr val="bg1"/>
                </a:solidFill>
                <a:latin typeface="Aptos" panose="020B0004020202020204" pitchFamily="34" charset="0"/>
              </a:rPr>
              <a:t>) </a:t>
            </a:r>
            <a:endParaRPr lang="lt-LT" altLang="lt-LT" sz="800" dirty="0">
              <a:solidFill>
                <a:schemeClr val="bg1"/>
              </a:solidFill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980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e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igtree">
      <a:majorFont>
        <a:latin typeface="Figtree"/>
        <a:ea typeface=""/>
        <a:cs typeface=""/>
      </a:majorFont>
      <a:minorFont>
        <a:latin typeface="Figtree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83828b8-123c-4286-9af1-8c814e0ee5a7" xsi:nil="true"/>
    <lcf76f155ced4ddcb4097134ff3c332f xmlns="8d667095-2462-4b9d-ac99-fb7dcc1d1e30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as" ma:contentTypeID="0x0101000C8AE82F6374DD4E867678B630CDE7F7" ma:contentTypeVersion="18" ma:contentTypeDescription="Kurkite naują dokumentą." ma:contentTypeScope="" ma:versionID="4b9644f380fe017ef7c8cfa2a2e3da66">
  <xsd:schema xmlns:xsd="http://www.w3.org/2001/XMLSchema" xmlns:xs="http://www.w3.org/2001/XMLSchema" xmlns:p="http://schemas.microsoft.com/office/2006/metadata/properties" xmlns:ns2="8d667095-2462-4b9d-ac99-fb7dcc1d1e30" xmlns:ns3="483828b8-123c-4286-9af1-8c814e0ee5a7" targetNamespace="http://schemas.microsoft.com/office/2006/metadata/properties" ma:root="true" ma:fieldsID="e2847859d1c02956a0b7c31b6a8741cc" ns2:_="" ns3:_="">
    <xsd:import namespace="8d667095-2462-4b9d-ac99-fb7dcc1d1e30"/>
    <xsd:import namespace="483828b8-123c-4286-9af1-8c814e0ee5a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3:TaxCatchAll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667095-2462-4b9d-ac99-fb7dcc1d1e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Vaizdų žymės" ma:readOnly="false" ma:fieldId="{5cf76f15-5ced-4ddc-b409-7134ff3c332f}" ma:taxonomyMulti="true" ma:sspId="3f7648de-2460-46fd-a520-37932d78478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3828b8-123c-4286-9af1-8c814e0ee5a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Bendrinama s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Bendrinta su išsamia informacija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ed23eed7-c55c-47c4-af9f-0c9408b202bb}" ma:internalName="TaxCatchAll" ma:showField="CatchAllData" ma:web="483828b8-123c-4286-9af1-8c814e0ee5a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urinio tipas"/>
        <xsd:element ref="dc:title" minOccurs="0" maxOccurs="1" ma:index="4" ma:displayName="Antraštė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BC08EE2-133E-4780-AE77-04DD28601B9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6E2822A-B792-4079-A15D-D047887FC668}">
  <ds:schemaRefs>
    <ds:schemaRef ds:uri="http://schemas.microsoft.com/office/2006/metadata/properties"/>
    <ds:schemaRef ds:uri="http://schemas.microsoft.com/office/infopath/2007/PartnerControls"/>
    <ds:schemaRef ds:uri="483828b8-123c-4286-9af1-8c814e0ee5a7"/>
    <ds:schemaRef ds:uri="8d667095-2462-4b9d-ac99-fb7dcc1d1e30"/>
  </ds:schemaRefs>
</ds:datastoreItem>
</file>

<file path=customXml/itemProps3.xml><?xml version="1.0" encoding="utf-8"?>
<ds:datastoreItem xmlns:ds="http://schemas.openxmlformats.org/officeDocument/2006/customXml" ds:itemID="{8704D994-F736-4941-9703-19837CD93B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667095-2462-4b9d-ac99-fb7dcc1d1e30"/>
    <ds:schemaRef ds:uri="483828b8-123c-4286-9af1-8c814e0ee5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136</TotalTime>
  <Words>365</Words>
  <Application>Microsoft Office PowerPoint</Application>
  <PresentationFormat>A4 formatas (210x297 mm)</PresentationFormat>
  <Paragraphs>38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5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7" baseType="lpstr">
      <vt:lpstr>Aptos</vt:lpstr>
      <vt:lpstr>Arial</vt:lpstr>
      <vt:lpstr>Figtree</vt:lpstr>
      <vt:lpstr>Figtree Light</vt:lpstr>
      <vt:lpstr>Roboto</vt:lpstr>
      <vt:lpstr>Office Theme</vt:lpstr>
      <vt:lpstr>„PowerPoint“ pateiktis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Aidas Šumskas</dc:creator>
  <cp:lastModifiedBy>Gintarė Teresevičienė</cp:lastModifiedBy>
  <cp:revision>8</cp:revision>
  <dcterms:created xsi:type="dcterms:W3CDTF">2024-01-05T12:30:27Z</dcterms:created>
  <dcterms:modified xsi:type="dcterms:W3CDTF">2024-03-28T08:14:03Z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0x0101000C8AE82F6374DD4E867678B630CDE7F7</vt:lpwstr>
  </property>
</Properties>
</file>